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361" r:id="rId2"/>
    <p:sldId id="298" r:id="rId3"/>
    <p:sldId id="299" r:id="rId4"/>
    <p:sldId id="300" r:id="rId5"/>
    <p:sldId id="304" r:id="rId6"/>
    <p:sldId id="305" r:id="rId7"/>
    <p:sldId id="302" r:id="rId8"/>
    <p:sldId id="307" r:id="rId9"/>
    <p:sldId id="309" r:id="rId10"/>
    <p:sldId id="311" r:id="rId11"/>
    <p:sldId id="337" r:id="rId12"/>
    <p:sldId id="310" r:id="rId13"/>
    <p:sldId id="327" r:id="rId14"/>
    <p:sldId id="328" r:id="rId15"/>
    <p:sldId id="330" r:id="rId16"/>
    <p:sldId id="331" r:id="rId17"/>
    <p:sldId id="332" r:id="rId18"/>
    <p:sldId id="333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34" r:id="rId35"/>
    <p:sldId id="335" r:id="rId36"/>
    <p:sldId id="336" r:id="rId37"/>
    <p:sldId id="338" r:id="rId38"/>
    <p:sldId id="339" r:id="rId39"/>
    <p:sldId id="340" r:id="rId40"/>
    <p:sldId id="341" r:id="rId41"/>
    <p:sldId id="342" r:id="rId42"/>
    <p:sldId id="356" r:id="rId43"/>
    <p:sldId id="357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1" r:id="rId52"/>
    <p:sldId id="350" r:id="rId53"/>
    <p:sldId id="352" r:id="rId54"/>
    <p:sldId id="353" r:id="rId55"/>
    <p:sldId id="354" r:id="rId56"/>
    <p:sldId id="355" r:id="rId57"/>
    <p:sldId id="358" r:id="rId58"/>
    <p:sldId id="359" r:id="rId59"/>
    <p:sldId id="360" r:id="rId6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nahid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4014" autoAdjust="0"/>
  </p:normalViewPr>
  <p:slideViewPr>
    <p:cSldViewPr snapToGrid="0">
      <p:cViewPr>
        <p:scale>
          <a:sx n="52" d="100"/>
          <a:sy n="52" d="100"/>
        </p:scale>
        <p:origin x="-1794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O\Documents\GitHub\Presentations\Software%20Debt_Agiles2013\Documentos\Release%20Dates%20Drup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555555555555555E-2"/>
          <c:y val="3.9426523297491037E-2"/>
          <c:w val="0.93888888888888888"/>
          <c:h val="0.10646568368127715"/>
        </c:manualLayout>
      </c:layout>
      <c:lineChart>
        <c:grouping val="standard"/>
        <c:varyColors val="0"/>
        <c:ser>
          <c:idx val="0"/>
          <c:order val="0"/>
          <c:tx>
            <c:v>Serie</c:v>
          </c:tx>
          <c:spPr>
            <a:ln w="57150"/>
          </c:spPr>
          <c:marker>
            <c:spPr>
              <a:ln w="57150"/>
            </c:spPr>
          </c:marker>
          <c:cat>
            <c:numRef>
              <c:f>Hoja1!$B$2:$B$10</c:f>
              <c:numCache>
                <c:formatCode>dd/mm/yy;@</c:formatCode>
                <c:ptCount val="9"/>
                <c:pt idx="0">
                  <c:v>36906</c:v>
                </c:pt>
                <c:pt idx="1">
                  <c:v>36965</c:v>
                </c:pt>
                <c:pt idx="2">
                  <c:v>37149</c:v>
                </c:pt>
                <c:pt idx="3">
                  <c:v>37453</c:v>
                </c:pt>
                <c:pt idx="4">
                  <c:v>38276</c:v>
                </c:pt>
                <c:pt idx="5">
                  <c:v>39097</c:v>
                </c:pt>
                <c:pt idx="6">
                  <c:v>39460</c:v>
                </c:pt>
                <c:pt idx="7">
                  <c:v>40548</c:v>
                </c:pt>
                <c:pt idx="8">
                  <c:v>41821</c:v>
                </c:pt>
              </c:numCache>
            </c:numRef>
          </c:cat>
          <c:val>
            <c:numRef>
              <c:f>Hoja1!$C$2:$C$10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807040"/>
        <c:axId val="38808960"/>
      </c:lineChart>
      <c:dateAx>
        <c:axId val="38807040"/>
        <c:scaling>
          <c:orientation val="minMax"/>
          <c:max val="42005"/>
        </c:scaling>
        <c:delete val="0"/>
        <c:axPos val="b"/>
        <c:numFmt formatCode="mmmm&quot; - &quot;yyyy;@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600">
                <a:solidFill>
                  <a:schemeClr val="tx1"/>
                </a:solidFill>
              </a:defRPr>
            </a:pPr>
            <a:endParaRPr lang="es-PE"/>
          </a:p>
        </c:txPr>
        <c:crossAx val="38808960"/>
        <c:crosses val="autoZero"/>
        <c:auto val="0"/>
        <c:lblOffset val="100"/>
        <c:baseTimeUnit val="months"/>
      </c:dateAx>
      <c:valAx>
        <c:axId val="388089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8807040"/>
        <c:crosses val="autoZero"/>
        <c:crossBetween val="between"/>
      </c:valAx>
      <c:spPr>
        <a:ln w="76200"/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8BEE29-F0AB-4595-AB34-24A1743282A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D83BB487-C824-4C14-A6EE-66990D84E874}">
      <dgm:prSet phldrT="[Texto]" custT="1"/>
      <dgm:spPr/>
      <dgm:t>
        <a:bodyPr/>
        <a:lstStyle/>
        <a:p>
          <a:r>
            <a:rPr lang="es-PE" sz="1800" dirty="0" smtClean="0"/>
            <a:t>Prácticas</a:t>
          </a:r>
          <a:endParaRPr lang="es-PE" sz="1800" dirty="0"/>
        </a:p>
      </dgm:t>
    </dgm:pt>
    <dgm:pt modelId="{18C955D1-4D2A-4855-9196-393F2081DF72}" type="parTrans" cxnId="{00B3C16F-C9A3-40C2-A789-C41CE46EC0ED}">
      <dgm:prSet/>
      <dgm:spPr/>
      <dgm:t>
        <a:bodyPr/>
        <a:lstStyle/>
        <a:p>
          <a:endParaRPr lang="es-PE"/>
        </a:p>
      </dgm:t>
    </dgm:pt>
    <dgm:pt modelId="{FD338FEE-1401-493F-9272-0479F26BA93C}" type="sibTrans" cxnId="{00B3C16F-C9A3-40C2-A789-C41CE46EC0ED}">
      <dgm:prSet/>
      <dgm:spPr/>
      <dgm:t>
        <a:bodyPr/>
        <a:lstStyle/>
        <a:p>
          <a:endParaRPr lang="es-PE"/>
        </a:p>
      </dgm:t>
    </dgm:pt>
    <dgm:pt modelId="{24C9D353-9B3D-416F-B75F-6B2043D6FE6A}">
      <dgm:prSet phldrT="[Texto]" custT="1"/>
      <dgm:spPr/>
      <dgm:t>
        <a:bodyPr/>
        <a:lstStyle/>
        <a:p>
          <a:r>
            <a:rPr lang="es-PE" sz="1800" dirty="0" err="1" smtClean="0"/>
            <a:t>Code</a:t>
          </a:r>
          <a:r>
            <a:rPr lang="es-PE" sz="1800" dirty="0" smtClean="0"/>
            <a:t> </a:t>
          </a:r>
          <a:r>
            <a:rPr lang="es-PE" sz="1800" dirty="0" err="1" smtClean="0"/>
            <a:t>Reviews</a:t>
          </a:r>
          <a:endParaRPr lang="es-PE" sz="1800" dirty="0"/>
        </a:p>
      </dgm:t>
    </dgm:pt>
    <dgm:pt modelId="{881718D4-DDEE-47BC-AFA8-9D02612236E4}" type="parTrans" cxnId="{7C645816-6C6E-496F-8B44-C813D6AC9A27}">
      <dgm:prSet/>
      <dgm:spPr/>
      <dgm:t>
        <a:bodyPr/>
        <a:lstStyle/>
        <a:p>
          <a:endParaRPr lang="es-PE"/>
        </a:p>
      </dgm:t>
    </dgm:pt>
    <dgm:pt modelId="{9D04B02B-E7F3-4ADE-BF28-EB82095C5B23}" type="sibTrans" cxnId="{7C645816-6C6E-496F-8B44-C813D6AC9A27}">
      <dgm:prSet/>
      <dgm:spPr/>
      <dgm:t>
        <a:bodyPr/>
        <a:lstStyle/>
        <a:p>
          <a:endParaRPr lang="es-PE"/>
        </a:p>
      </dgm:t>
    </dgm:pt>
    <dgm:pt modelId="{E1B6D6BC-694E-463B-BA08-12C21415418E}">
      <dgm:prSet phldrT="[Texto]" custT="1"/>
      <dgm:spPr/>
      <dgm:t>
        <a:bodyPr/>
        <a:lstStyle/>
        <a:p>
          <a:r>
            <a:rPr lang="es-PE" sz="1800" dirty="0" err="1" smtClean="0"/>
            <a:t>Refactoring</a:t>
          </a:r>
          <a:endParaRPr lang="es-PE" sz="1800" dirty="0"/>
        </a:p>
      </dgm:t>
    </dgm:pt>
    <dgm:pt modelId="{E3169B4C-3748-42FD-A4EC-3B0819DFA62F}" type="parTrans" cxnId="{902804DD-391B-476E-BEC9-DD17055BB39E}">
      <dgm:prSet/>
      <dgm:spPr/>
      <dgm:t>
        <a:bodyPr/>
        <a:lstStyle/>
        <a:p>
          <a:endParaRPr lang="es-PE"/>
        </a:p>
      </dgm:t>
    </dgm:pt>
    <dgm:pt modelId="{661F329F-0F6B-4931-99A3-A92403EBAC51}" type="sibTrans" cxnId="{902804DD-391B-476E-BEC9-DD17055BB39E}">
      <dgm:prSet/>
      <dgm:spPr/>
      <dgm:t>
        <a:bodyPr/>
        <a:lstStyle/>
        <a:p>
          <a:endParaRPr lang="es-PE"/>
        </a:p>
      </dgm:t>
    </dgm:pt>
    <dgm:pt modelId="{CE61B241-2AD1-4182-B487-B776C9EE556A}">
      <dgm:prSet phldrT="[Texto]" custT="1"/>
      <dgm:spPr/>
      <dgm:t>
        <a:bodyPr/>
        <a:lstStyle/>
        <a:p>
          <a:r>
            <a:rPr lang="es-PE" sz="1800" dirty="0" err="1" smtClean="0"/>
            <a:t>Continuous</a:t>
          </a:r>
          <a:r>
            <a:rPr lang="es-PE" sz="1800" dirty="0" smtClean="0"/>
            <a:t> </a:t>
          </a:r>
          <a:r>
            <a:rPr lang="es-PE" sz="1800" dirty="0" err="1" smtClean="0"/>
            <a:t>Integration</a:t>
          </a:r>
          <a:endParaRPr lang="es-PE" sz="1800" dirty="0"/>
        </a:p>
      </dgm:t>
    </dgm:pt>
    <dgm:pt modelId="{1F99F10C-0A08-4CAF-B1AF-CC13642EDCCC}" type="parTrans" cxnId="{A187A673-202D-488C-9B42-6EAC514FAC4C}">
      <dgm:prSet/>
      <dgm:spPr/>
      <dgm:t>
        <a:bodyPr/>
        <a:lstStyle/>
        <a:p>
          <a:endParaRPr lang="es-PE"/>
        </a:p>
      </dgm:t>
    </dgm:pt>
    <dgm:pt modelId="{610CBBD5-1815-4002-8BA0-80D7C71C2DB2}" type="sibTrans" cxnId="{A187A673-202D-488C-9B42-6EAC514FAC4C}">
      <dgm:prSet/>
      <dgm:spPr/>
      <dgm:t>
        <a:bodyPr/>
        <a:lstStyle/>
        <a:p>
          <a:endParaRPr lang="es-PE"/>
        </a:p>
      </dgm:t>
    </dgm:pt>
    <dgm:pt modelId="{5766D0AA-B347-4C5D-944D-94D2F3EA6BA7}">
      <dgm:prSet phldrT="[Texto]" custT="1"/>
      <dgm:spPr/>
      <dgm:t>
        <a:bodyPr/>
        <a:lstStyle/>
        <a:p>
          <a:r>
            <a:rPr lang="es-PE" sz="1800" dirty="0" smtClean="0"/>
            <a:t>Done </a:t>
          </a:r>
          <a:r>
            <a:rPr lang="es-PE" sz="1800" dirty="0" err="1" smtClean="0"/>
            <a:t>Definition</a:t>
          </a:r>
          <a:endParaRPr lang="es-PE" sz="1800" dirty="0"/>
        </a:p>
      </dgm:t>
    </dgm:pt>
    <dgm:pt modelId="{4A2D8A53-70BD-4601-84A4-ED0AC12FFDFA}" type="parTrans" cxnId="{6FB2FE51-3DEE-4FE0-8D4E-0665BC9446DC}">
      <dgm:prSet/>
      <dgm:spPr/>
      <dgm:t>
        <a:bodyPr/>
        <a:lstStyle/>
        <a:p>
          <a:endParaRPr lang="es-PE"/>
        </a:p>
      </dgm:t>
    </dgm:pt>
    <dgm:pt modelId="{A818E865-F725-4012-83C5-C35082BDFB1D}" type="sibTrans" cxnId="{6FB2FE51-3DEE-4FE0-8D4E-0665BC9446DC}">
      <dgm:prSet/>
      <dgm:spPr/>
      <dgm:t>
        <a:bodyPr/>
        <a:lstStyle/>
        <a:p>
          <a:endParaRPr lang="es-PE"/>
        </a:p>
      </dgm:t>
    </dgm:pt>
    <dgm:pt modelId="{A25F8010-64EB-4E4A-BFBA-C3C46D068EE6}">
      <dgm:prSet phldrT="[Texto]" custT="1"/>
      <dgm:spPr/>
      <dgm:t>
        <a:bodyPr/>
        <a:lstStyle/>
        <a:p>
          <a:r>
            <a:rPr lang="es-PE" sz="1800" dirty="0" err="1" smtClean="0"/>
            <a:t>Quality</a:t>
          </a:r>
          <a:r>
            <a:rPr lang="es-PE" sz="1800" dirty="0" smtClean="0"/>
            <a:t> </a:t>
          </a:r>
          <a:r>
            <a:rPr lang="es-PE" sz="1800" dirty="0" err="1" smtClean="0"/>
            <a:t>Metrics</a:t>
          </a:r>
          <a:endParaRPr lang="es-PE" sz="1800" dirty="0"/>
        </a:p>
      </dgm:t>
    </dgm:pt>
    <dgm:pt modelId="{37D3497E-5EBB-43A8-8E5F-1761CFA56858}" type="parTrans" cxnId="{0C2515AE-1F5C-4AF9-AA8E-ED76A6D9A9D2}">
      <dgm:prSet/>
      <dgm:spPr/>
      <dgm:t>
        <a:bodyPr/>
        <a:lstStyle/>
        <a:p>
          <a:endParaRPr lang="es-PE"/>
        </a:p>
      </dgm:t>
    </dgm:pt>
    <dgm:pt modelId="{2C0A5A4D-A95D-4832-BC9E-C3A4805D3B6C}" type="sibTrans" cxnId="{0C2515AE-1F5C-4AF9-AA8E-ED76A6D9A9D2}">
      <dgm:prSet/>
      <dgm:spPr/>
      <dgm:t>
        <a:bodyPr/>
        <a:lstStyle/>
        <a:p>
          <a:endParaRPr lang="es-PE"/>
        </a:p>
      </dgm:t>
    </dgm:pt>
    <dgm:pt modelId="{C18A60A7-3F66-4C1F-AB4B-0A191B3BDED2}">
      <dgm:prSet phldrT="[Texto]" custT="1"/>
      <dgm:spPr/>
      <dgm:t>
        <a:bodyPr/>
        <a:lstStyle/>
        <a:p>
          <a:r>
            <a:rPr lang="es-PE" sz="1800" dirty="0" smtClean="0"/>
            <a:t>……….</a:t>
          </a:r>
          <a:endParaRPr lang="es-PE" sz="1800" dirty="0"/>
        </a:p>
      </dgm:t>
    </dgm:pt>
    <dgm:pt modelId="{C7E929F8-EF23-48F2-9936-DBD9CD2869DF}" type="parTrans" cxnId="{4150AA45-A192-4318-957B-3F74AF4301F7}">
      <dgm:prSet/>
      <dgm:spPr/>
      <dgm:t>
        <a:bodyPr/>
        <a:lstStyle/>
        <a:p>
          <a:endParaRPr lang="es-PE"/>
        </a:p>
      </dgm:t>
    </dgm:pt>
    <dgm:pt modelId="{B271A738-DD5E-4C35-B3EF-801D1C0CC7F4}" type="sibTrans" cxnId="{4150AA45-A192-4318-957B-3F74AF4301F7}">
      <dgm:prSet/>
      <dgm:spPr/>
      <dgm:t>
        <a:bodyPr/>
        <a:lstStyle/>
        <a:p>
          <a:endParaRPr lang="es-PE"/>
        </a:p>
      </dgm:t>
    </dgm:pt>
    <dgm:pt modelId="{5815AAA0-9E92-478C-8C4E-B8E89D934661}">
      <dgm:prSet phldrT="[Texto]" custT="1"/>
      <dgm:spPr/>
      <dgm:t>
        <a:bodyPr/>
        <a:lstStyle/>
        <a:p>
          <a:r>
            <a:rPr lang="es-PE" sz="1800" dirty="0" smtClean="0"/>
            <a:t>Test </a:t>
          </a:r>
          <a:r>
            <a:rPr lang="es-PE" sz="1800" dirty="0" err="1" smtClean="0"/>
            <a:t>Automation</a:t>
          </a:r>
          <a:endParaRPr lang="es-PE" sz="1800" dirty="0"/>
        </a:p>
      </dgm:t>
    </dgm:pt>
    <dgm:pt modelId="{126F08F0-F29D-4BD0-AB5B-074C3799E3E5}" type="parTrans" cxnId="{5B574B33-7769-48B7-BFDB-4A5E22F0795A}">
      <dgm:prSet/>
      <dgm:spPr/>
      <dgm:t>
        <a:bodyPr/>
        <a:lstStyle/>
        <a:p>
          <a:endParaRPr lang="es-PE"/>
        </a:p>
      </dgm:t>
    </dgm:pt>
    <dgm:pt modelId="{87C7FB73-441A-455A-8B6C-CDC623D7E004}" type="sibTrans" cxnId="{5B574B33-7769-48B7-BFDB-4A5E22F0795A}">
      <dgm:prSet/>
      <dgm:spPr/>
      <dgm:t>
        <a:bodyPr/>
        <a:lstStyle/>
        <a:p>
          <a:endParaRPr lang="es-PE"/>
        </a:p>
      </dgm:t>
    </dgm:pt>
    <dgm:pt modelId="{F08923F8-D239-4BA8-97B2-AF6A1BA0313D}" type="pres">
      <dgm:prSet presAssocID="{FF8BEE29-F0AB-4595-AB34-24A1743282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4CBE887F-C2D1-4F72-9A30-08310CD21408}" type="pres">
      <dgm:prSet presAssocID="{D83BB487-C824-4C14-A6EE-66990D84E874}" presName="root1" presStyleCnt="0"/>
      <dgm:spPr/>
      <dgm:t>
        <a:bodyPr/>
        <a:lstStyle/>
        <a:p>
          <a:endParaRPr lang="es-PE"/>
        </a:p>
      </dgm:t>
    </dgm:pt>
    <dgm:pt modelId="{4C2F98C2-8CEC-47C2-9554-9042896F2F96}" type="pres">
      <dgm:prSet presAssocID="{D83BB487-C824-4C14-A6EE-66990D84E874}" presName="LevelOneTextNode" presStyleLbl="node0" presStyleIdx="0" presStyleCnt="1" custScaleX="230880" custScaleY="144867" custLinFactNeighborX="-2065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B2589BC5-503B-4B8F-9798-E9D7B3745E0E}" type="pres">
      <dgm:prSet presAssocID="{D83BB487-C824-4C14-A6EE-66990D84E874}" presName="level2hierChild" presStyleCnt="0"/>
      <dgm:spPr/>
      <dgm:t>
        <a:bodyPr/>
        <a:lstStyle/>
        <a:p>
          <a:endParaRPr lang="es-PE"/>
        </a:p>
      </dgm:t>
    </dgm:pt>
    <dgm:pt modelId="{F80B7C8B-9F98-40C1-BE1E-563A34C311EF}" type="pres">
      <dgm:prSet presAssocID="{881718D4-DDEE-47BC-AFA8-9D02612236E4}" presName="conn2-1" presStyleLbl="parChTrans1D2" presStyleIdx="0" presStyleCnt="7"/>
      <dgm:spPr/>
      <dgm:t>
        <a:bodyPr/>
        <a:lstStyle/>
        <a:p>
          <a:endParaRPr lang="es-PE"/>
        </a:p>
      </dgm:t>
    </dgm:pt>
    <dgm:pt modelId="{12863634-E1DF-447B-B3B7-D9B94DD4990B}" type="pres">
      <dgm:prSet presAssocID="{881718D4-DDEE-47BC-AFA8-9D02612236E4}" presName="connTx" presStyleLbl="parChTrans1D2" presStyleIdx="0" presStyleCnt="7"/>
      <dgm:spPr/>
      <dgm:t>
        <a:bodyPr/>
        <a:lstStyle/>
        <a:p>
          <a:endParaRPr lang="es-PE"/>
        </a:p>
      </dgm:t>
    </dgm:pt>
    <dgm:pt modelId="{54233D6F-5FC9-4E94-82F0-11C6716B941B}" type="pres">
      <dgm:prSet presAssocID="{24C9D353-9B3D-416F-B75F-6B2043D6FE6A}" presName="root2" presStyleCnt="0"/>
      <dgm:spPr/>
      <dgm:t>
        <a:bodyPr/>
        <a:lstStyle/>
        <a:p>
          <a:endParaRPr lang="es-PE"/>
        </a:p>
      </dgm:t>
    </dgm:pt>
    <dgm:pt modelId="{64258869-8980-4832-8BAE-D18F18F02196}" type="pres">
      <dgm:prSet presAssocID="{24C9D353-9B3D-416F-B75F-6B2043D6FE6A}" presName="LevelTwoTextNode" presStyleLbl="node2" presStyleIdx="0" presStyleCnt="7" custScaleX="395090" custScaleY="15616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3152CACB-8969-4292-B12B-367CD45AA5E5}" type="pres">
      <dgm:prSet presAssocID="{24C9D353-9B3D-416F-B75F-6B2043D6FE6A}" presName="level3hierChild" presStyleCnt="0"/>
      <dgm:spPr/>
      <dgm:t>
        <a:bodyPr/>
        <a:lstStyle/>
        <a:p>
          <a:endParaRPr lang="es-PE"/>
        </a:p>
      </dgm:t>
    </dgm:pt>
    <dgm:pt modelId="{B598223F-CE67-4D08-8E0D-9102BC871E46}" type="pres">
      <dgm:prSet presAssocID="{E3169B4C-3748-42FD-A4EC-3B0819DFA62F}" presName="conn2-1" presStyleLbl="parChTrans1D2" presStyleIdx="1" presStyleCnt="7"/>
      <dgm:spPr/>
      <dgm:t>
        <a:bodyPr/>
        <a:lstStyle/>
        <a:p>
          <a:endParaRPr lang="es-PE"/>
        </a:p>
      </dgm:t>
    </dgm:pt>
    <dgm:pt modelId="{66F7EC8E-CEE0-40FF-A4C3-6F9D389365C4}" type="pres">
      <dgm:prSet presAssocID="{E3169B4C-3748-42FD-A4EC-3B0819DFA62F}" presName="connTx" presStyleLbl="parChTrans1D2" presStyleIdx="1" presStyleCnt="7"/>
      <dgm:spPr/>
      <dgm:t>
        <a:bodyPr/>
        <a:lstStyle/>
        <a:p>
          <a:endParaRPr lang="es-PE"/>
        </a:p>
      </dgm:t>
    </dgm:pt>
    <dgm:pt modelId="{C1F0EFFB-B778-418D-81A8-4069B3F6F256}" type="pres">
      <dgm:prSet presAssocID="{E1B6D6BC-694E-463B-BA08-12C21415418E}" presName="root2" presStyleCnt="0"/>
      <dgm:spPr/>
      <dgm:t>
        <a:bodyPr/>
        <a:lstStyle/>
        <a:p>
          <a:endParaRPr lang="es-PE"/>
        </a:p>
      </dgm:t>
    </dgm:pt>
    <dgm:pt modelId="{9E617168-234B-4300-AA51-C052E9E0D32C}" type="pres">
      <dgm:prSet presAssocID="{E1B6D6BC-694E-463B-BA08-12C21415418E}" presName="LevelTwoTextNode" presStyleLbl="node2" presStyleIdx="1" presStyleCnt="7" custScaleX="395090" custScaleY="156164" custLinFactNeighborY="-277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CB0F884-F282-4144-A442-03FE93159A94}" type="pres">
      <dgm:prSet presAssocID="{E1B6D6BC-694E-463B-BA08-12C21415418E}" presName="level3hierChild" presStyleCnt="0"/>
      <dgm:spPr/>
      <dgm:t>
        <a:bodyPr/>
        <a:lstStyle/>
        <a:p>
          <a:endParaRPr lang="es-PE"/>
        </a:p>
      </dgm:t>
    </dgm:pt>
    <dgm:pt modelId="{CBC9AEE0-8A55-4722-8DDF-B824DA5404BF}" type="pres">
      <dgm:prSet presAssocID="{126F08F0-F29D-4BD0-AB5B-074C3799E3E5}" presName="conn2-1" presStyleLbl="parChTrans1D2" presStyleIdx="2" presStyleCnt="7"/>
      <dgm:spPr/>
      <dgm:t>
        <a:bodyPr/>
        <a:lstStyle/>
        <a:p>
          <a:endParaRPr lang="es-PE"/>
        </a:p>
      </dgm:t>
    </dgm:pt>
    <dgm:pt modelId="{2C119956-5CA7-45B2-9A12-FF3F02123604}" type="pres">
      <dgm:prSet presAssocID="{126F08F0-F29D-4BD0-AB5B-074C3799E3E5}" presName="connTx" presStyleLbl="parChTrans1D2" presStyleIdx="2" presStyleCnt="7"/>
      <dgm:spPr/>
      <dgm:t>
        <a:bodyPr/>
        <a:lstStyle/>
        <a:p>
          <a:endParaRPr lang="es-PE"/>
        </a:p>
      </dgm:t>
    </dgm:pt>
    <dgm:pt modelId="{BCCB6A38-8BFE-4AEA-AA55-E09C5D0516A0}" type="pres">
      <dgm:prSet presAssocID="{5815AAA0-9E92-478C-8C4E-B8E89D934661}" presName="root2" presStyleCnt="0"/>
      <dgm:spPr/>
      <dgm:t>
        <a:bodyPr/>
        <a:lstStyle/>
        <a:p>
          <a:endParaRPr lang="es-PE"/>
        </a:p>
      </dgm:t>
    </dgm:pt>
    <dgm:pt modelId="{B3F3B851-D447-452C-A3C9-5DFFBFC428C6}" type="pres">
      <dgm:prSet presAssocID="{5815AAA0-9E92-478C-8C4E-B8E89D934661}" presName="LevelTwoTextNode" presStyleLbl="node2" presStyleIdx="2" presStyleCnt="7" custScaleX="395090" custScaleY="156164" custLinFactNeighborY="-55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C7E809EF-EFD8-42DE-B8A3-19003298F01B}" type="pres">
      <dgm:prSet presAssocID="{5815AAA0-9E92-478C-8C4E-B8E89D934661}" presName="level3hierChild" presStyleCnt="0"/>
      <dgm:spPr/>
      <dgm:t>
        <a:bodyPr/>
        <a:lstStyle/>
        <a:p>
          <a:endParaRPr lang="es-PE"/>
        </a:p>
      </dgm:t>
    </dgm:pt>
    <dgm:pt modelId="{FEFD24AE-E834-4A77-8CFE-673B3BFB5596}" type="pres">
      <dgm:prSet presAssocID="{1F99F10C-0A08-4CAF-B1AF-CC13642EDCCC}" presName="conn2-1" presStyleLbl="parChTrans1D2" presStyleIdx="3" presStyleCnt="7"/>
      <dgm:spPr/>
      <dgm:t>
        <a:bodyPr/>
        <a:lstStyle/>
        <a:p>
          <a:endParaRPr lang="es-PE"/>
        </a:p>
      </dgm:t>
    </dgm:pt>
    <dgm:pt modelId="{5B1BD2D9-355A-4732-BC92-1D5C83A5FCD0}" type="pres">
      <dgm:prSet presAssocID="{1F99F10C-0A08-4CAF-B1AF-CC13642EDCCC}" presName="connTx" presStyleLbl="parChTrans1D2" presStyleIdx="3" presStyleCnt="7"/>
      <dgm:spPr/>
      <dgm:t>
        <a:bodyPr/>
        <a:lstStyle/>
        <a:p>
          <a:endParaRPr lang="es-PE"/>
        </a:p>
      </dgm:t>
    </dgm:pt>
    <dgm:pt modelId="{3D63DC09-B6DA-4B5E-918F-E93C70FF7D68}" type="pres">
      <dgm:prSet presAssocID="{CE61B241-2AD1-4182-B487-B776C9EE556A}" presName="root2" presStyleCnt="0"/>
      <dgm:spPr/>
      <dgm:t>
        <a:bodyPr/>
        <a:lstStyle/>
        <a:p>
          <a:endParaRPr lang="es-PE"/>
        </a:p>
      </dgm:t>
    </dgm:pt>
    <dgm:pt modelId="{2173DF31-CE53-4D73-9B66-DE062CFE4340}" type="pres">
      <dgm:prSet presAssocID="{CE61B241-2AD1-4182-B487-B776C9EE556A}" presName="LevelTwoTextNode" presStyleLbl="node2" presStyleIdx="3" presStyleCnt="7" custScaleX="395090" custScaleY="156164" custLinFactNeighborY="-833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2611B1D-1D93-4088-BE71-3626CB1FA023}" type="pres">
      <dgm:prSet presAssocID="{CE61B241-2AD1-4182-B487-B776C9EE556A}" presName="level3hierChild" presStyleCnt="0"/>
      <dgm:spPr/>
      <dgm:t>
        <a:bodyPr/>
        <a:lstStyle/>
        <a:p>
          <a:endParaRPr lang="es-PE"/>
        </a:p>
      </dgm:t>
    </dgm:pt>
    <dgm:pt modelId="{2CA65C8B-2765-4151-B300-B15DF06DC1A7}" type="pres">
      <dgm:prSet presAssocID="{4A2D8A53-70BD-4601-84A4-ED0AC12FFDFA}" presName="conn2-1" presStyleLbl="parChTrans1D2" presStyleIdx="4" presStyleCnt="7"/>
      <dgm:spPr/>
      <dgm:t>
        <a:bodyPr/>
        <a:lstStyle/>
        <a:p>
          <a:endParaRPr lang="es-PE"/>
        </a:p>
      </dgm:t>
    </dgm:pt>
    <dgm:pt modelId="{5A90304C-06E9-4250-B577-E8020261AC2F}" type="pres">
      <dgm:prSet presAssocID="{4A2D8A53-70BD-4601-84A4-ED0AC12FFDFA}" presName="connTx" presStyleLbl="parChTrans1D2" presStyleIdx="4" presStyleCnt="7"/>
      <dgm:spPr/>
      <dgm:t>
        <a:bodyPr/>
        <a:lstStyle/>
        <a:p>
          <a:endParaRPr lang="es-PE"/>
        </a:p>
      </dgm:t>
    </dgm:pt>
    <dgm:pt modelId="{C233BA1B-CD5A-4DDE-B67E-8530386F540F}" type="pres">
      <dgm:prSet presAssocID="{5766D0AA-B347-4C5D-944D-94D2F3EA6BA7}" presName="root2" presStyleCnt="0"/>
      <dgm:spPr/>
      <dgm:t>
        <a:bodyPr/>
        <a:lstStyle/>
        <a:p>
          <a:endParaRPr lang="es-PE"/>
        </a:p>
      </dgm:t>
    </dgm:pt>
    <dgm:pt modelId="{2815EDDE-8131-4DF4-85BE-A4D59F32E04A}" type="pres">
      <dgm:prSet presAssocID="{5766D0AA-B347-4C5D-944D-94D2F3EA6BA7}" presName="LevelTwoTextNode" presStyleLbl="node2" presStyleIdx="4" presStyleCnt="7" custScaleX="395090" custScaleY="156164" custLinFactNeighborY="-1111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5CF3442D-96F5-48C3-B6E3-24A692330078}" type="pres">
      <dgm:prSet presAssocID="{5766D0AA-B347-4C5D-944D-94D2F3EA6BA7}" presName="level3hierChild" presStyleCnt="0"/>
      <dgm:spPr/>
      <dgm:t>
        <a:bodyPr/>
        <a:lstStyle/>
        <a:p>
          <a:endParaRPr lang="es-PE"/>
        </a:p>
      </dgm:t>
    </dgm:pt>
    <dgm:pt modelId="{EF3EC9CA-936D-4EA3-BDB6-A4C81F680D94}" type="pres">
      <dgm:prSet presAssocID="{37D3497E-5EBB-43A8-8E5F-1761CFA56858}" presName="conn2-1" presStyleLbl="parChTrans1D2" presStyleIdx="5" presStyleCnt="7"/>
      <dgm:spPr/>
      <dgm:t>
        <a:bodyPr/>
        <a:lstStyle/>
        <a:p>
          <a:endParaRPr lang="es-PE"/>
        </a:p>
      </dgm:t>
    </dgm:pt>
    <dgm:pt modelId="{91BD0CD4-315D-49C4-9F01-9A687728FDF1}" type="pres">
      <dgm:prSet presAssocID="{37D3497E-5EBB-43A8-8E5F-1761CFA56858}" presName="connTx" presStyleLbl="parChTrans1D2" presStyleIdx="5" presStyleCnt="7"/>
      <dgm:spPr/>
      <dgm:t>
        <a:bodyPr/>
        <a:lstStyle/>
        <a:p>
          <a:endParaRPr lang="es-PE"/>
        </a:p>
      </dgm:t>
    </dgm:pt>
    <dgm:pt modelId="{C233E427-F122-4BBF-AC15-9E53D85DE594}" type="pres">
      <dgm:prSet presAssocID="{A25F8010-64EB-4E4A-BFBA-C3C46D068EE6}" presName="root2" presStyleCnt="0"/>
      <dgm:spPr/>
      <dgm:t>
        <a:bodyPr/>
        <a:lstStyle/>
        <a:p>
          <a:endParaRPr lang="es-PE"/>
        </a:p>
      </dgm:t>
    </dgm:pt>
    <dgm:pt modelId="{DCA9C033-7952-4E23-B961-027E3C2241D9}" type="pres">
      <dgm:prSet presAssocID="{A25F8010-64EB-4E4A-BFBA-C3C46D068EE6}" presName="LevelTwoTextNode" presStyleLbl="node2" presStyleIdx="5" presStyleCnt="7" custScaleX="395090" custScaleY="156164" custLinFactNeighborY="-1389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09A0F110-C7A2-4162-9721-E5E047D1CB9D}" type="pres">
      <dgm:prSet presAssocID="{A25F8010-64EB-4E4A-BFBA-C3C46D068EE6}" presName="level3hierChild" presStyleCnt="0"/>
      <dgm:spPr/>
      <dgm:t>
        <a:bodyPr/>
        <a:lstStyle/>
        <a:p>
          <a:endParaRPr lang="es-PE"/>
        </a:p>
      </dgm:t>
    </dgm:pt>
    <dgm:pt modelId="{3631F616-4890-4F59-BAD1-2C4CFE210A55}" type="pres">
      <dgm:prSet presAssocID="{C7E929F8-EF23-48F2-9936-DBD9CD2869DF}" presName="conn2-1" presStyleLbl="parChTrans1D2" presStyleIdx="6" presStyleCnt="7"/>
      <dgm:spPr/>
      <dgm:t>
        <a:bodyPr/>
        <a:lstStyle/>
        <a:p>
          <a:endParaRPr lang="es-PE"/>
        </a:p>
      </dgm:t>
    </dgm:pt>
    <dgm:pt modelId="{1892E0EA-F181-4231-A9D8-B2866D79A320}" type="pres">
      <dgm:prSet presAssocID="{C7E929F8-EF23-48F2-9936-DBD9CD2869DF}" presName="connTx" presStyleLbl="parChTrans1D2" presStyleIdx="6" presStyleCnt="7"/>
      <dgm:spPr/>
      <dgm:t>
        <a:bodyPr/>
        <a:lstStyle/>
        <a:p>
          <a:endParaRPr lang="es-PE"/>
        </a:p>
      </dgm:t>
    </dgm:pt>
    <dgm:pt modelId="{8A55E238-98C4-40EF-9E75-75BDD6A7AD75}" type="pres">
      <dgm:prSet presAssocID="{C18A60A7-3F66-4C1F-AB4B-0A191B3BDED2}" presName="root2" presStyleCnt="0"/>
      <dgm:spPr/>
      <dgm:t>
        <a:bodyPr/>
        <a:lstStyle/>
        <a:p>
          <a:endParaRPr lang="es-PE"/>
        </a:p>
      </dgm:t>
    </dgm:pt>
    <dgm:pt modelId="{8B587683-4516-4C9D-B410-02397E1AB512}" type="pres">
      <dgm:prSet presAssocID="{C18A60A7-3F66-4C1F-AB4B-0A191B3BDED2}" presName="LevelTwoTextNode" presStyleLbl="node2" presStyleIdx="6" presStyleCnt="7" custScaleX="395090" custScaleY="156164" custLinFactNeighborY="-1490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2A7602D7-A9CC-41D7-AC60-2BB432CB00A5}" type="pres">
      <dgm:prSet presAssocID="{C18A60A7-3F66-4C1F-AB4B-0A191B3BDED2}" presName="level3hierChild" presStyleCnt="0"/>
      <dgm:spPr/>
      <dgm:t>
        <a:bodyPr/>
        <a:lstStyle/>
        <a:p>
          <a:endParaRPr lang="es-PE"/>
        </a:p>
      </dgm:t>
    </dgm:pt>
  </dgm:ptLst>
  <dgm:cxnLst>
    <dgm:cxn modelId="{4BA70459-98B5-40C9-AB16-BF86DF61F292}" type="presOf" srcId="{C7E929F8-EF23-48F2-9936-DBD9CD2869DF}" destId="{3631F616-4890-4F59-BAD1-2C4CFE210A55}" srcOrd="0" destOrd="0" presId="urn:microsoft.com/office/officeart/2005/8/layout/hierarchy2"/>
    <dgm:cxn modelId="{00B3C16F-C9A3-40C2-A789-C41CE46EC0ED}" srcId="{FF8BEE29-F0AB-4595-AB34-24A1743282AA}" destId="{D83BB487-C824-4C14-A6EE-66990D84E874}" srcOrd="0" destOrd="0" parTransId="{18C955D1-4D2A-4855-9196-393F2081DF72}" sibTransId="{FD338FEE-1401-493F-9272-0479F26BA93C}"/>
    <dgm:cxn modelId="{2BC47F31-EBA0-481F-A9C8-623E563CA0D0}" type="presOf" srcId="{D83BB487-C824-4C14-A6EE-66990D84E874}" destId="{4C2F98C2-8CEC-47C2-9554-9042896F2F96}" srcOrd="0" destOrd="0" presId="urn:microsoft.com/office/officeart/2005/8/layout/hierarchy2"/>
    <dgm:cxn modelId="{1C54CC4C-6670-4375-A148-9F7B753D60F0}" type="presOf" srcId="{1F99F10C-0A08-4CAF-B1AF-CC13642EDCCC}" destId="{5B1BD2D9-355A-4732-BC92-1D5C83A5FCD0}" srcOrd="1" destOrd="0" presId="urn:microsoft.com/office/officeart/2005/8/layout/hierarchy2"/>
    <dgm:cxn modelId="{87B6DE2C-8011-4371-95A0-2388873DA7A3}" type="presOf" srcId="{A25F8010-64EB-4E4A-BFBA-C3C46D068EE6}" destId="{DCA9C033-7952-4E23-B961-027E3C2241D9}" srcOrd="0" destOrd="0" presId="urn:microsoft.com/office/officeart/2005/8/layout/hierarchy2"/>
    <dgm:cxn modelId="{7C645816-6C6E-496F-8B44-C813D6AC9A27}" srcId="{D83BB487-C824-4C14-A6EE-66990D84E874}" destId="{24C9D353-9B3D-416F-B75F-6B2043D6FE6A}" srcOrd="0" destOrd="0" parTransId="{881718D4-DDEE-47BC-AFA8-9D02612236E4}" sibTransId="{9D04B02B-E7F3-4ADE-BF28-EB82095C5B23}"/>
    <dgm:cxn modelId="{5B574B33-7769-48B7-BFDB-4A5E22F0795A}" srcId="{D83BB487-C824-4C14-A6EE-66990D84E874}" destId="{5815AAA0-9E92-478C-8C4E-B8E89D934661}" srcOrd="2" destOrd="0" parTransId="{126F08F0-F29D-4BD0-AB5B-074C3799E3E5}" sibTransId="{87C7FB73-441A-455A-8B6C-CDC623D7E004}"/>
    <dgm:cxn modelId="{6FB2FE51-3DEE-4FE0-8D4E-0665BC9446DC}" srcId="{D83BB487-C824-4C14-A6EE-66990D84E874}" destId="{5766D0AA-B347-4C5D-944D-94D2F3EA6BA7}" srcOrd="4" destOrd="0" parTransId="{4A2D8A53-70BD-4601-84A4-ED0AC12FFDFA}" sibTransId="{A818E865-F725-4012-83C5-C35082BDFB1D}"/>
    <dgm:cxn modelId="{3D6097CD-0191-4F28-BE2F-DFE23EC5FF58}" type="presOf" srcId="{5766D0AA-B347-4C5D-944D-94D2F3EA6BA7}" destId="{2815EDDE-8131-4DF4-85BE-A4D59F32E04A}" srcOrd="0" destOrd="0" presId="urn:microsoft.com/office/officeart/2005/8/layout/hierarchy2"/>
    <dgm:cxn modelId="{501E6B82-CFB7-4375-9B69-974CD37083C4}" type="presOf" srcId="{1F99F10C-0A08-4CAF-B1AF-CC13642EDCCC}" destId="{FEFD24AE-E834-4A77-8CFE-673B3BFB5596}" srcOrd="0" destOrd="0" presId="urn:microsoft.com/office/officeart/2005/8/layout/hierarchy2"/>
    <dgm:cxn modelId="{A53C653C-BE7E-4703-A8C1-C6F2A0627F58}" type="presOf" srcId="{24C9D353-9B3D-416F-B75F-6B2043D6FE6A}" destId="{64258869-8980-4832-8BAE-D18F18F02196}" srcOrd="0" destOrd="0" presId="urn:microsoft.com/office/officeart/2005/8/layout/hierarchy2"/>
    <dgm:cxn modelId="{93B5E618-8780-4AA7-8765-B2F05C9F3093}" type="presOf" srcId="{FF8BEE29-F0AB-4595-AB34-24A1743282AA}" destId="{F08923F8-D239-4BA8-97B2-AF6A1BA0313D}" srcOrd="0" destOrd="0" presId="urn:microsoft.com/office/officeart/2005/8/layout/hierarchy2"/>
    <dgm:cxn modelId="{A187A673-202D-488C-9B42-6EAC514FAC4C}" srcId="{D83BB487-C824-4C14-A6EE-66990D84E874}" destId="{CE61B241-2AD1-4182-B487-B776C9EE556A}" srcOrd="3" destOrd="0" parTransId="{1F99F10C-0A08-4CAF-B1AF-CC13642EDCCC}" sibTransId="{610CBBD5-1815-4002-8BA0-80D7C71C2DB2}"/>
    <dgm:cxn modelId="{3B13FD52-3A93-45EE-B4B1-F4A2428E71DC}" type="presOf" srcId="{4A2D8A53-70BD-4601-84A4-ED0AC12FFDFA}" destId="{5A90304C-06E9-4250-B577-E8020261AC2F}" srcOrd="1" destOrd="0" presId="urn:microsoft.com/office/officeart/2005/8/layout/hierarchy2"/>
    <dgm:cxn modelId="{FCF0FF8A-E9F2-4929-8CC2-46B09F89A9D2}" type="presOf" srcId="{126F08F0-F29D-4BD0-AB5B-074C3799E3E5}" destId="{CBC9AEE0-8A55-4722-8DDF-B824DA5404BF}" srcOrd="0" destOrd="0" presId="urn:microsoft.com/office/officeart/2005/8/layout/hierarchy2"/>
    <dgm:cxn modelId="{32EC13DA-D35A-482C-8383-34BFFBCA66D5}" type="presOf" srcId="{5815AAA0-9E92-478C-8C4E-B8E89D934661}" destId="{B3F3B851-D447-452C-A3C9-5DFFBFC428C6}" srcOrd="0" destOrd="0" presId="urn:microsoft.com/office/officeart/2005/8/layout/hierarchy2"/>
    <dgm:cxn modelId="{4150AA45-A192-4318-957B-3F74AF4301F7}" srcId="{D83BB487-C824-4C14-A6EE-66990D84E874}" destId="{C18A60A7-3F66-4C1F-AB4B-0A191B3BDED2}" srcOrd="6" destOrd="0" parTransId="{C7E929F8-EF23-48F2-9936-DBD9CD2869DF}" sibTransId="{B271A738-DD5E-4C35-B3EF-801D1C0CC7F4}"/>
    <dgm:cxn modelId="{124C9792-8600-493A-B457-4296DCFAC849}" type="presOf" srcId="{126F08F0-F29D-4BD0-AB5B-074C3799E3E5}" destId="{2C119956-5CA7-45B2-9A12-FF3F02123604}" srcOrd="1" destOrd="0" presId="urn:microsoft.com/office/officeart/2005/8/layout/hierarchy2"/>
    <dgm:cxn modelId="{02F10C19-0DF8-4155-B373-402B774580A4}" type="presOf" srcId="{4A2D8A53-70BD-4601-84A4-ED0AC12FFDFA}" destId="{2CA65C8B-2765-4151-B300-B15DF06DC1A7}" srcOrd="0" destOrd="0" presId="urn:microsoft.com/office/officeart/2005/8/layout/hierarchy2"/>
    <dgm:cxn modelId="{48DBC00A-5C83-43EE-9965-9BBD7D263E98}" type="presOf" srcId="{C18A60A7-3F66-4C1F-AB4B-0A191B3BDED2}" destId="{8B587683-4516-4C9D-B410-02397E1AB512}" srcOrd="0" destOrd="0" presId="urn:microsoft.com/office/officeart/2005/8/layout/hierarchy2"/>
    <dgm:cxn modelId="{0C2515AE-1F5C-4AF9-AA8E-ED76A6D9A9D2}" srcId="{D83BB487-C824-4C14-A6EE-66990D84E874}" destId="{A25F8010-64EB-4E4A-BFBA-C3C46D068EE6}" srcOrd="5" destOrd="0" parTransId="{37D3497E-5EBB-43A8-8E5F-1761CFA56858}" sibTransId="{2C0A5A4D-A95D-4832-BC9E-C3A4805D3B6C}"/>
    <dgm:cxn modelId="{BD2F3BFD-2A22-4CB3-8598-276F8C7A2D06}" type="presOf" srcId="{E3169B4C-3748-42FD-A4EC-3B0819DFA62F}" destId="{B598223F-CE67-4D08-8E0D-9102BC871E46}" srcOrd="0" destOrd="0" presId="urn:microsoft.com/office/officeart/2005/8/layout/hierarchy2"/>
    <dgm:cxn modelId="{C0FE2FBC-F2BA-480F-8E53-D0F03C12A15D}" type="presOf" srcId="{CE61B241-2AD1-4182-B487-B776C9EE556A}" destId="{2173DF31-CE53-4D73-9B66-DE062CFE4340}" srcOrd="0" destOrd="0" presId="urn:microsoft.com/office/officeart/2005/8/layout/hierarchy2"/>
    <dgm:cxn modelId="{E49900D5-8A4C-4C6F-AFBF-31F1FB07655B}" type="presOf" srcId="{C7E929F8-EF23-48F2-9936-DBD9CD2869DF}" destId="{1892E0EA-F181-4231-A9D8-B2866D79A320}" srcOrd="1" destOrd="0" presId="urn:microsoft.com/office/officeart/2005/8/layout/hierarchy2"/>
    <dgm:cxn modelId="{5FD19786-B916-4571-9D7C-FF1C82CE53D8}" type="presOf" srcId="{37D3497E-5EBB-43A8-8E5F-1761CFA56858}" destId="{EF3EC9CA-936D-4EA3-BDB6-A4C81F680D94}" srcOrd="0" destOrd="0" presId="urn:microsoft.com/office/officeart/2005/8/layout/hierarchy2"/>
    <dgm:cxn modelId="{6FABF5FB-F416-4C80-8BA6-5AB6AABF2831}" type="presOf" srcId="{881718D4-DDEE-47BC-AFA8-9D02612236E4}" destId="{F80B7C8B-9F98-40C1-BE1E-563A34C311EF}" srcOrd="0" destOrd="0" presId="urn:microsoft.com/office/officeart/2005/8/layout/hierarchy2"/>
    <dgm:cxn modelId="{DFED1E69-B36D-461A-BEAA-DB30E813D18D}" type="presOf" srcId="{881718D4-DDEE-47BC-AFA8-9D02612236E4}" destId="{12863634-E1DF-447B-B3B7-D9B94DD4990B}" srcOrd="1" destOrd="0" presId="urn:microsoft.com/office/officeart/2005/8/layout/hierarchy2"/>
    <dgm:cxn modelId="{902804DD-391B-476E-BEC9-DD17055BB39E}" srcId="{D83BB487-C824-4C14-A6EE-66990D84E874}" destId="{E1B6D6BC-694E-463B-BA08-12C21415418E}" srcOrd="1" destOrd="0" parTransId="{E3169B4C-3748-42FD-A4EC-3B0819DFA62F}" sibTransId="{661F329F-0F6B-4931-99A3-A92403EBAC51}"/>
    <dgm:cxn modelId="{5AED0A5C-6BE8-4E03-A5EA-790D9656520C}" type="presOf" srcId="{E1B6D6BC-694E-463B-BA08-12C21415418E}" destId="{9E617168-234B-4300-AA51-C052E9E0D32C}" srcOrd="0" destOrd="0" presId="urn:microsoft.com/office/officeart/2005/8/layout/hierarchy2"/>
    <dgm:cxn modelId="{E3CDE16C-59FA-432B-B526-BA7F0C23FBF2}" type="presOf" srcId="{E3169B4C-3748-42FD-A4EC-3B0819DFA62F}" destId="{66F7EC8E-CEE0-40FF-A4C3-6F9D389365C4}" srcOrd="1" destOrd="0" presId="urn:microsoft.com/office/officeart/2005/8/layout/hierarchy2"/>
    <dgm:cxn modelId="{D4AAF09D-D954-489B-9CAB-208E9DAACF21}" type="presOf" srcId="{37D3497E-5EBB-43A8-8E5F-1761CFA56858}" destId="{91BD0CD4-315D-49C4-9F01-9A687728FDF1}" srcOrd="1" destOrd="0" presId="urn:microsoft.com/office/officeart/2005/8/layout/hierarchy2"/>
    <dgm:cxn modelId="{9F8BB8A1-3758-45C9-AA15-814A4E1B1F40}" type="presParOf" srcId="{F08923F8-D239-4BA8-97B2-AF6A1BA0313D}" destId="{4CBE887F-C2D1-4F72-9A30-08310CD21408}" srcOrd="0" destOrd="0" presId="urn:microsoft.com/office/officeart/2005/8/layout/hierarchy2"/>
    <dgm:cxn modelId="{087622B0-2EDF-4C5C-88DA-93F58CDAEA38}" type="presParOf" srcId="{4CBE887F-C2D1-4F72-9A30-08310CD21408}" destId="{4C2F98C2-8CEC-47C2-9554-9042896F2F96}" srcOrd="0" destOrd="0" presId="urn:microsoft.com/office/officeart/2005/8/layout/hierarchy2"/>
    <dgm:cxn modelId="{949BA840-EF06-4BAD-BF81-37A288C76298}" type="presParOf" srcId="{4CBE887F-C2D1-4F72-9A30-08310CD21408}" destId="{B2589BC5-503B-4B8F-9798-E9D7B3745E0E}" srcOrd="1" destOrd="0" presId="urn:microsoft.com/office/officeart/2005/8/layout/hierarchy2"/>
    <dgm:cxn modelId="{E3919FA5-AACE-4572-BCA7-647AF20DDDAC}" type="presParOf" srcId="{B2589BC5-503B-4B8F-9798-E9D7B3745E0E}" destId="{F80B7C8B-9F98-40C1-BE1E-563A34C311EF}" srcOrd="0" destOrd="0" presId="urn:microsoft.com/office/officeart/2005/8/layout/hierarchy2"/>
    <dgm:cxn modelId="{2A0DCD84-1F13-48A3-8BC8-559FAC13ACD6}" type="presParOf" srcId="{F80B7C8B-9F98-40C1-BE1E-563A34C311EF}" destId="{12863634-E1DF-447B-B3B7-D9B94DD4990B}" srcOrd="0" destOrd="0" presId="urn:microsoft.com/office/officeart/2005/8/layout/hierarchy2"/>
    <dgm:cxn modelId="{A0BBA828-49CD-4185-9B40-3C19AF0010D9}" type="presParOf" srcId="{B2589BC5-503B-4B8F-9798-E9D7B3745E0E}" destId="{54233D6F-5FC9-4E94-82F0-11C6716B941B}" srcOrd="1" destOrd="0" presId="urn:microsoft.com/office/officeart/2005/8/layout/hierarchy2"/>
    <dgm:cxn modelId="{8F15ADFD-85D5-4059-938F-3517233FB2B0}" type="presParOf" srcId="{54233D6F-5FC9-4E94-82F0-11C6716B941B}" destId="{64258869-8980-4832-8BAE-D18F18F02196}" srcOrd="0" destOrd="0" presId="urn:microsoft.com/office/officeart/2005/8/layout/hierarchy2"/>
    <dgm:cxn modelId="{E11DCC8A-BE65-43EF-9D15-2305E310D48C}" type="presParOf" srcId="{54233D6F-5FC9-4E94-82F0-11C6716B941B}" destId="{3152CACB-8969-4292-B12B-367CD45AA5E5}" srcOrd="1" destOrd="0" presId="urn:microsoft.com/office/officeart/2005/8/layout/hierarchy2"/>
    <dgm:cxn modelId="{41D6C9D6-F34E-4478-88D3-4D978713FC5B}" type="presParOf" srcId="{B2589BC5-503B-4B8F-9798-E9D7B3745E0E}" destId="{B598223F-CE67-4D08-8E0D-9102BC871E46}" srcOrd="2" destOrd="0" presId="urn:microsoft.com/office/officeart/2005/8/layout/hierarchy2"/>
    <dgm:cxn modelId="{F8DE4B42-734F-4F8E-87C0-F4B51F6D5E54}" type="presParOf" srcId="{B598223F-CE67-4D08-8E0D-9102BC871E46}" destId="{66F7EC8E-CEE0-40FF-A4C3-6F9D389365C4}" srcOrd="0" destOrd="0" presId="urn:microsoft.com/office/officeart/2005/8/layout/hierarchy2"/>
    <dgm:cxn modelId="{053EC9AA-714D-44AC-934D-167D257CE509}" type="presParOf" srcId="{B2589BC5-503B-4B8F-9798-E9D7B3745E0E}" destId="{C1F0EFFB-B778-418D-81A8-4069B3F6F256}" srcOrd="3" destOrd="0" presId="urn:microsoft.com/office/officeart/2005/8/layout/hierarchy2"/>
    <dgm:cxn modelId="{E631E313-D846-4E05-BA49-957BC315A45B}" type="presParOf" srcId="{C1F0EFFB-B778-418D-81A8-4069B3F6F256}" destId="{9E617168-234B-4300-AA51-C052E9E0D32C}" srcOrd="0" destOrd="0" presId="urn:microsoft.com/office/officeart/2005/8/layout/hierarchy2"/>
    <dgm:cxn modelId="{509C6E18-B7C5-4A59-B6AE-E12D2080A6DF}" type="presParOf" srcId="{C1F0EFFB-B778-418D-81A8-4069B3F6F256}" destId="{ACB0F884-F282-4144-A442-03FE93159A94}" srcOrd="1" destOrd="0" presId="urn:microsoft.com/office/officeart/2005/8/layout/hierarchy2"/>
    <dgm:cxn modelId="{EA1521E9-0A38-42DF-A905-03612F9A6080}" type="presParOf" srcId="{B2589BC5-503B-4B8F-9798-E9D7B3745E0E}" destId="{CBC9AEE0-8A55-4722-8DDF-B824DA5404BF}" srcOrd="4" destOrd="0" presId="urn:microsoft.com/office/officeart/2005/8/layout/hierarchy2"/>
    <dgm:cxn modelId="{2FBC8E9D-77E9-40D9-8D8C-993192C9766C}" type="presParOf" srcId="{CBC9AEE0-8A55-4722-8DDF-B824DA5404BF}" destId="{2C119956-5CA7-45B2-9A12-FF3F02123604}" srcOrd="0" destOrd="0" presId="urn:microsoft.com/office/officeart/2005/8/layout/hierarchy2"/>
    <dgm:cxn modelId="{4C6EB9BD-0119-4451-981E-7761902F0C7A}" type="presParOf" srcId="{B2589BC5-503B-4B8F-9798-E9D7B3745E0E}" destId="{BCCB6A38-8BFE-4AEA-AA55-E09C5D0516A0}" srcOrd="5" destOrd="0" presId="urn:microsoft.com/office/officeart/2005/8/layout/hierarchy2"/>
    <dgm:cxn modelId="{67C4F456-F5FE-4020-9817-0F9796841348}" type="presParOf" srcId="{BCCB6A38-8BFE-4AEA-AA55-E09C5D0516A0}" destId="{B3F3B851-D447-452C-A3C9-5DFFBFC428C6}" srcOrd="0" destOrd="0" presId="urn:microsoft.com/office/officeart/2005/8/layout/hierarchy2"/>
    <dgm:cxn modelId="{546ABDFF-033B-4552-A005-709E17861114}" type="presParOf" srcId="{BCCB6A38-8BFE-4AEA-AA55-E09C5D0516A0}" destId="{C7E809EF-EFD8-42DE-B8A3-19003298F01B}" srcOrd="1" destOrd="0" presId="urn:microsoft.com/office/officeart/2005/8/layout/hierarchy2"/>
    <dgm:cxn modelId="{87DF8FB5-82D6-4E3F-8724-3862B285F2ED}" type="presParOf" srcId="{B2589BC5-503B-4B8F-9798-E9D7B3745E0E}" destId="{FEFD24AE-E834-4A77-8CFE-673B3BFB5596}" srcOrd="6" destOrd="0" presId="urn:microsoft.com/office/officeart/2005/8/layout/hierarchy2"/>
    <dgm:cxn modelId="{17E8CC95-DE32-48B0-8600-E38EF4269A84}" type="presParOf" srcId="{FEFD24AE-E834-4A77-8CFE-673B3BFB5596}" destId="{5B1BD2D9-355A-4732-BC92-1D5C83A5FCD0}" srcOrd="0" destOrd="0" presId="urn:microsoft.com/office/officeart/2005/8/layout/hierarchy2"/>
    <dgm:cxn modelId="{3B1BF867-E985-48CF-A8A4-ED8636F279C8}" type="presParOf" srcId="{B2589BC5-503B-4B8F-9798-E9D7B3745E0E}" destId="{3D63DC09-B6DA-4B5E-918F-E93C70FF7D68}" srcOrd="7" destOrd="0" presId="urn:microsoft.com/office/officeart/2005/8/layout/hierarchy2"/>
    <dgm:cxn modelId="{5E1F39B2-0CAB-4756-B0EB-A544E2983064}" type="presParOf" srcId="{3D63DC09-B6DA-4B5E-918F-E93C70FF7D68}" destId="{2173DF31-CE53-4D73-9B66-DE062CFE4340}" srcOrd="0" destOrd="0" presId="urn:microsoft.com/office/officeart/2005/8/layout/hierarchy2"/>
    <dgm:cxn modelId="{229B5041-55AE-42A9-9D29-87EC65B8D990}" type="presParOf" srcId="{3D63DC09-B6DA-4B5E-918F-E93C70FF7D68}" destId="{A2611B1D-1D93-4088-BE71-3626CB1FA023}" srcOrd="1" destOrd="0" presId="urn:microsoft.com/office/officeart/2005/8/layout/hierarchy2"/>
    <dgm:cxn modelId="{34448AE8-2421-44DF-979C-B456B1337A29}" type="presParOf" srcId="{B2589BC5-503B-4B8F-9798-E9D7B3745E0E}" destId="{2CA65C8B-2765-4151-B300-B15DF06DC1A7}" srcOrd="8" destOrd="0" presId="urn:microsoft.com/office/officeart/2005/8/layout/hierarchy2"/>
    <dgm:cxn modelId="{254C1E45-63CB-4A79-A75F-3A5D53011E63}" type="presParOf" srcId="{2CA65C8B-2765-4151-B300-B15DF06DC1A7}" destId="{5A90304C-06E9-4250-B577-E8020261AC2F}" srcOrd="0" destOrd="0" presId="urn:microsoft.com/office/officeart/2005/8/layout/hierarchy2"/>
    <dgm:cxn modelId="{F9240DBA-9847-4EFE-A377-E9A447878305}" type="presParOf" srcId="{B2589BC5-503B-4B8F-9798-E9D7B3745E0E}" destId="{C233BA1B-CD5A-4DDE-B67E-8530386F540F}" srcOrd="9" destOrd="0" presId="urn:microsoft.com/office/officeart/2005/8/layout/hierarchy2"/>
    <dgm:cxn modelId="{2D47EDDB-3095-4C86-A415-90C38B53C6E0}" type="presParOf" srcId="{C233BA1B-CD5A-4DDE-B67E-8530386F540F}" destId="{2815EDDE-8131-4DF4-85BE-A4D59F32E04A}" srcOrd="0" destOrd="0" presId="urn:microsoft.com/office/officeart/2005/8/layout/hierarchy2"/>
    <dgm:cxn modelId="{3E1DC3C7-ACF2-4E40-B30E-376CF7E030E1}" type="presParOf" srcId="{C233BA1B-CD5A-4DDE-B67E-8530386F540F}" destId="{5CF3442D-96F5-48C3-B6E3-24A692330078}" srcOrd="1" destOrd="0" presId="urn:microsoft.com/office/officeart/2005/8/layout/hierarchy2"/>
    <dgm:cxn modelId="{9E92ACC3-7625-4496-A378-2491C25AFFB8}" type="presParOf" srcId="{B2589BC5-503B-4B8F-9798-E9D7B3745E0E}" destId="{EF3EC9CA-936D-4EA3-BDB6-A4C81F680D94}" srcOrd="10" destOrd="0" presId="urn:microsoft.com/office/officeart/2005/8/layout/hierarchy2"/>
    <dgm:cxn modelId="{974FE385-E6E4-47F2-B0D0-B2D4BB51C8A7}" type="presParOf" srcId="{EF3EC9CA-936D-4EA3-BDB6-A4C81F680D94}" destId="{91BD0CD4-315D-49C4-9F01-9A687728FDF1}" srcOrd="0" destOrd="0" presId="urn:microsoft.com/office/officeart/2005/8/layout/hierarchy2"/>
    <dgm:cxn modelId="{015EE333-B934-49F8-ACF1-39453F2653B5}" type="presParOf" srcId="{B2589BC5-503B-4B8F-9798-E9D7B3745E0E}" destId="{C233E427-F122-4BBF-AC15-9E53D85DE594}" srcOrd="11" destOrd="0" presId="urn:microsoft.com/office/officeart/2005/8/layout/hierarchy2"/>
    <dgm:cxn modelId="{DB88DEB4-B090-40C1-B5EB-1866FFEC3A92}" type="presParOf" srcId="{C233E427-F122-4BBF-AC15-9E53D85DE594}" destId="{DCA9C033-7952-4E23-B961-027E3C2241D9}" srcOrd="0" destOrd="0" presId="urn:microsoft.com/office/officeart/2005/8/layout/hierarchy2"/>
    <dgm:cxn modelId="{563C2F3B-8EE5-4353-A044-5AA8B62E0D91}" type="presParOf" srcId="{C233E427-F122-4BBF-AC15-9E53D85DE594}" destId="{09A0F110-C7A2-4162-9721-E5E047D1CB9D}" srcOrd="1" destOrd="0" presId="urn:microsoft.com/office/officeart/2005/8/layout/hierarchy2"/>
    <dgm:cxn modelId="{B6D0322B-0A68-4BCC-9591-010B176F47A1}" type="presParOf" srcId="{B2589BC5-503B-4B8F-9798-E9D7B3745E0E}" destId="{3631F616-4890-4F59-BAD1-2C4CFE210A55}" srcOrd="12" destOrd="0" presId="urn:microsoft.com/office/officeart/2005/8/layout/hierarchy2"/>
    <dgm:cxn modelId="{B84CEEBB-D806-4534-8A56-98A6211370BD}" type="presParOf" srcId="{3631F616-4890-4F59-BAD1-2C4CFE210A55}" destId="{1892E0EA-F181-4231-A9D8-B2866D79A320}" srcOrd="0" destOrd="0" presId="urn:microsoft.com/office/officeart/2005/8/layout/hierarchy2"/>
    <dgm:cxn modelId="{3CF7D134-A0D0-4C16-817D-A4D18F256008}" type="presParOf" srcId="{B2589BC5-503B-4B8F-9798-E9D7B3745E0E}" destId="{8A55E238-98C4-40EF-9E75-75BDD6A7AD75}" srcOrd="13" destOrd="0" presId="urn:microsoft.com/office/officeart/2005/8/layout/hierarchy2"/>
    <dgm:cxn modelId="{CAEFCAC1-63CF-48E1-847A-7F713E165750}" type="presParOf" srcId="{8A55E238-98C4-40EF-9E75-75BDD6A7AD75}" destId="{8B587683-4516-4C9D-B410-02397E1AB512}" srcOrd="0" destOrd="0" presId="urn:microsoft.com/office/officeart/2005/8/layout/hierarchy2"/>
    <dgm:cxn modelId="{B985BF79-4EF7-4D64-BBBF-9ED38FC16EC6}" type="presParOf" srcId="{8A55E238-98C4-40EF-9E75-75BDD6A7AD75}" destId="{2A7602D7-A9CC-41D7-AC60-2BB432CB00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EE3232-E623-4145-BBED-908D5BAA2D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29F91B0-BD21-4B07-9B4F-8D60DFC914D8}">
      <dgm:prSet phldrT="[Texto]" custT="1"/>
      <dgm:spPr/>
      <dgm:t>
        <a:bodyPr/>
        <a:lstStyle/>
        <a:p>
          <a:r>
            <a:rPr lang="es-PE" sz="2000" b="1" dirty="0" smtClean="0"/>
            <a:t>Small </a:t>
          </a:r>
          <a:br>
            <a:rPr lang="es-PE" sz="2000" b="1" dirty="0" smtClean="0"/>
          </a:br>
          <a:r>
            <a:rPr lang="es-PE" sz="2000" b="1" dirty="0" smtClean="0"/>
            <a:t>Refactoring</a:t>
          </a:r>
          <a:endParaRPr lang="es-PE" sz="2000" b="1" dirty="0"/>
        </a:p>
      </dgm:t>
    </dgm:pt>
    <dgm:pt modelId="{CA2F08B3-CF01-4986-8152-3624A4F2AC4E}" type="par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79600B01-B4F8-4175-8A7B-E3425018CA38}" type="sib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C83B2C2A-AB5F-4A5B-9910-56760C9E7CDD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24067175-C57A-4DE8-8085-B912BDF64348}" type="par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A1D11034-E459-4563-B98D-5CE0F87FF764}" type="sib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C24911E4-DA2A-43E2-AB6B-BD2857E2E05A}">
      <dgm:prSet phldrT="[Texto]" custT="1"/>
      <dgm:spPr/>
      <dgm:t>
        <a:bodyPr/>
        <a:lstStyle/>
        <a:p>
          <a:r>
            <a:rPr lang="es-PE" sz="2000" b="1" dirty="0" smtClean="0"/>
            <a:t>Small Refactoring</a:t>
          </a:r>
          <a:endParaRPr lang="es-PE" sz="2000" b="1" dirty="0"/>
        </a:p>
      </dgm:t>
    </dgm:pt>
    <dgm:pt modelId="{BC869E05-7E5D-44DB-AC97-B74361BC9A49}" type="par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0ACBF11A-80E8-4C62-A3BE-10CDA4C34FBF}" type="sib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1EAB427B-E6B9-44BA-9CDC-A7759AFB5BDF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B3CBBC0B-244C-4849-9D6E-FD3D02FD3FB2}" type="par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644F676C-8046-435F-9D9E-A633D6F0DD72}" type="sib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758B9A48-0883-48CD-A004-3F90C49BECF0}">
      <dgm:prSet phldrT="[Texto]" custT="1"/>
      <dgm:spPr/>
      <dgm:t>
        <a:bodyPr/>
        <a:lstStyle/>
        <a:p>
          <a:r>
            <a:rPr lang="es-PE" sz="2000" b="1" dirty="0" smtClean="0"/>
            <a:t>….</a:t>
          </a:r>
          <a:endParaRPr lang="es-PE" sz="2000" b="1" dirty="0"/>
        </a:p>
      </dgm:t>
    </dgm:pt>
    <dgm:pt modelId="{9449CB00-C9F2-4E56-9E13-F1DCE5930CBB}" type="par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6E7D9170-6EEB-421C-A1F1-1D428F083DFE}" type="sib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BB2A4E98-5A33-4021-AC51-12AF1205649D}" type="pres">
      <dgm:prSet presAssocID="{96EE3232-E623-4145-BBED-908D5BAA2D1D}" presName="Name0" presStyleCnt="0">
        <dgm:presLayoutVars>
          <dgm:dir/>
          <dgm:resizeHandles val="exact"/>
        </dgm:presLayoutVars>
      </dgm:prSet>
      <dgm:spPr/>
    </dgm:pt>
    <dgm:pt modelId="{24CAC893-EE9B-4D01-BB90-0CB36FFE22ED}" type="pres">
      <dgm:prSet presAssocID="{929F91B0-BD21-4B07-9B4F-8D60DFC914D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BE3886E-3425-438B-B611-116416A2FC63}" type="pres">
      <dgm:prSet presAssocID="{79600B01-B4F8-4175-8A7B-E3425018CA38}" presName="parSpace" presStyleCnt="0"/>
      <dgm:spPr/>
    </dgm:pt>
    <dgm:pt modelId="{B5F9542A-6098-4FB8-BB83-B5125E571D9D}" type="pres">
      <dgm:prSet presAssocID="{C83B2C2A-AB5F-4A5B-9910-56760C9E7CDD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81CEC35-BBCB-4CCB-8DE9-7BC6F424B69D}" type="pres">
      <dgm:prSet presAssocID="{A1D11034-E459-4563-B98D-5CE0F87FF764}" presName="parSpace" presStyleCnt="0"/>
      <dgm:spPr/>
    </dgm:pt>
    <dgm:pt modelId="{601A0D37-4256-4B03-929F-B3C0F426A913}" type="pres">
      <dgm:prSet presAssocID="{C24911E4-DA2A-43E2-AB6B-BD2857E2E05A}" presName="parTxOnly" presStyleLbl="node1" presStyleIdx="2" presStyleCnt="5" custScaleX="1196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88BFD18-0D6A-43FE-9B8E-7C7E8E59E907}" type="pres">
      <dgm:prSet presAssocID="{0ACBF11A-80E8-4C62-A3BE-10CDA4C34FBF}" presName="parSpace" presStyleCnt="0"/>
      <dgm:spPr/>
    </dgm:pt>
    <dgm:pt modelId="{28010DC8-3136-49BC-9983-7489D855A8B1}" type="pres">
      <dgm:prSet presAssocID="{1EAB427B-E6B9-44BA-9CDC-A7759AFB5B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3184AEF-A2E2-40E3-B552-69390D815681}" type="pres">
      <dgm:prSet presAssocID="{644F676C-8046-435F-9D9E-A633D6F0DD72}" presName="parSpace" presStyleCnt="0"/>
      <dgm:spPr/>
    </dgm:pt>
    <dgm:pt modelId="{1DD64DFB-8EE0-41B5-B8F9-3F2D3C1A3C58}" type="pres">
      <dgm:prSet presAssocID="{758B9A48-0883-48CD-A004-3F90C49BECF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FF623A63-C701-450B-B7EB-E8D2282C3FAC}" type="presOf" srcId="{96EE3232-E623-4145-BBED-908D5BAA2D1D}" destId="{BB2A4E98-5A33-4021-AC51-12AF1205649D}" srcOrd="0" destOrd="0" presId="urn:microsoft.com/office/officeart/2005/8/layout/hChevron3"/>
    <dgm:cxn modelId="{5F199D80-7813-4348-A254-575ABFC41F61}" srcId="{96EE3232-E623-4145-BBED-908D5BAA2D1D}" destId="{C83B2C2A-AB5F-4A5B-9910-56760C9E7CDD}" srcOrd="1" destOrd="0" parTransId="{24067175-C57A-4DE8-8085-B912BDF64348}" sibTransId="{A1D11034-E459-4563-B98D-5CE0F87FF764}"/>
    <dgm:cxn modelId="{E2C6C5B3-AA43-4746-95E8-9C7F34C49ADA}" srcId="{96EE3232-E623-4145-BBED-908D5BAA2D1D}" destId="{C24911E4-DA2A-43E2-AB6B-BD2857E2E05A}" srcOrd="2" destOrd="0" parTransId="{BC869E05-7E5D-44DB-AC97-B74361BC9A49}" sibTransId="{0ACBF11A-80E8-4C62-A3BE-10CDA4C34FBF}"/>
    <dgm:cxn modelId="{454FD956-2888-4F32-9CB9-2CE37AF5EA91}" type="presOf" srcId="{758B9A48-0883-48CD-A004-3F90C49BECF0}" destId="{1DD64DFB-8EE0-41B5-B8F9-3F2D3C1A3C58}" srcOrd="0" destOrd="0" presId="urn:microsoft.com/office/officeart/2005/8/layout/hChevron3"/>
    <dgm:cxn modelId="{D59B5E5E-5C25-46A9-A6A9-8D2E0B11F5DB}" srcId="{96EE3232-E623-4145-BBED-908D5BAA2D1D}" destId="{1EAB427B-E6B9-44BA-9CDC-A7759AFB5BDF}" srcOrd="3" destOrd="0" parTransId="{B3CBBC0B-244C-4849-9D6E-FD3D02FD3FB2}" sibTransId="{644F676C-8046-435F-9D9E-A633D6F0DD72}"/>
    <dgm:cxn modelId="{364C6E21-2FE5-43E7-A4C6-D62625101483}" type="presOf" srcId="{929F91B0-BD21-4B07-9B4F-8D60DFC914D8}" destId="{24CAC893-EE9B-4D01-BB90-0CB36FFE22ED}" srcOrd="0" destOrd="0" presId="urn:microsoft.com/office/officeart/2005/8/layout/hChevron3"/>
    <dgm:cxn modelId="{3FCA6DCD-1F0E-4EC3-A1ED-7D62CD9AFA49}" type="presOf" srcId="{C24911E4-DA2A-43E2-AB6B-BD2857E2E05A}" destId="{601A0D37-4256-4B03-929F-B3C0F426A913}" srcOrd="0" destOrd="0" presId="urn:microsoft.com/office/officeart/2005/8/layout/hChevron3"/>
    <dgm:cxn modelId="{6835593B-7A91-4791-B562-88541F473B5C}" type="presOf" srcId="{1EAB427B-E6B9-44BA-9CDC-A7759AFB5BDF}" destId="{28010DC8-3136-49BC-9983-7489D855A8B1}" srcOrd="0" destOrd="0" presId="urn:microsoft.com/office/officeart/2005/8/layout/hChevron3"/>
    <dgm:cxn modelId="{C3796DD3-968C-423E-B43B-1BAABE63F1C2}" srcId="{96EE3232-E623-4145-BBED-908D5BAA2D1D}" destId="{758B9A48-0883-48CD-A004-3F90C49BECF0}" srcOrd="4" destOrd="0" parTransId="{9449CB00-C9F2-4E56-9E13-F1DCE5930CBB}" sibTransId="{6E7D9170-6EEB-421C-A1F1-1D428F083DFE}"/>
    <dgm:cxn modelId="{82B7E5CA-A4C8-4692-A1B5-7ADF4AB07726}" srcId="{96EE3232-E623-4145-BBED-908D5BAA2D1D}" destId="{929F91B0-BD21-4B07-9B4F-8D60DFC914D8}" srcOrd="0" destOrd="0" parTransId="{CA2F08B3-CF01-4986-8152-3624A4F2AC4E}" sibTransId="{79600B01-B4F8-4175-8A7B-E3425018CA38}"/>
    <dgm:cxn modelId="{17383BA2-1712-4ECC-B216-C869EB06F929}" type="presOf" srcId="{C83B2C2A-AB5F-4A5B-9910-56760C9E7CDD}" destId="{B5F9542A-6098-4FB8-BB83-B5125E571D9D}" srcOrd="0" destOrd="0" presId="urn:microsoft.com/office/officeart/2005/8/layout/hChevron3"/>
    <dgm:cxn modelId="{B4B01B69-AB99-4471-8981-E2F46FDB9812}" type="presParOf" srcId="{BB2A4E98-5A33-4021-AC51-12AF1205649D}" destId="{24CAC893-EE9B-4D01-BB90-0CB36FFE22ED}" srcOrd="0" destOrd="0" presId="urn:microsoft.com/office/officeart/2005/8/layout/hChevron3"/>
    <dgm:cxn modelId="{1C19BF82-E4B3-476D-96F5-38A4BB34B837}" type="presParOf" srcId="{BB2A4E98-5A33-4021-AC51-12AF1205649D}" destId="{ABE3886E-3425-438B-B611-116416A2FC63}" srcOrd="1" destOrd="0" presId="urn:microsoft.com/office/officeart/2005/8/layout/hChevron3"/>
    <dgm:cxn modelId="{6E51C04C-1288-477E-8AF8-993FA60D0748}" type="presParOf" srcId="{BB2A4E98-5A33-4021-AC51-12AF1205649D}" destId="{B5F9542A-6098-4FB8-BB83-B5125E571D9D}" srcOrd="2" destOrd="0" presId="urn:microsoft.com/office/officeart/2005/8/layout/hChevron3"/>
    <dgm:cxn modelId="{AD3DB372-6D9D-4280-B444-221969532694}" type="presParOf" srcId="{BB2A4E98-5A33-4021-AC51-12AF1205649D}" destId="{581CEC35-BBCB-4CCB-8DE9-7BC6F424B69D}" srcOrd="3" destOrd="0" presId="urn:microsoft.com/office/officeart/2005/8/layout/hChevron3"/>
    <dgm:cxn modelId="{BC2785C0-A394-481C-AB98-A17196FE0095}" type="presParOf" srcId="{BB2A4E98-5A33-4021-AC51-12AF1205649D}" destId="{601A0D37-4256-4B03-929F-B3C0F426A913}" srcOrd="4" destOrd="0" presId="urn:microsoft.com/office/officeart/2005/8/layout/hChevron3"/>
    <dgm:cxn modelId="{F0FC208C-14EC-483C-A096-07FFB0383B9B}" type="presParOf" srcId="{BB2A4E98-5A33-4021-AC51-12AF1205649D}" destId="{288BFD18-0D6A-43FE-9B8E-7C7E8E59E907}" srcOrd="5" destOrd="0" presId="urn:microsoft.com/office/officeart/2005/8/layout/hChevron3"/>
    <dgm:cxn modelId="{DC9F5227-0D6E-4646-9180-16BC2DC4E650}" type="presParOf" srcId="{BB2A4E98-5A33-4021-AC51-12AF1205649D}" destId="{28010DC8-3136-49BC-9983-7489D855A8B1}" srcOrd="6" destOrd="0" presId="urn:microsoft.com/office/officeart/2005/8/layout/hChevron3"/>
    <dgm:cxn modelId="{356D2ADB-8728-4DDB-84ED-667838CCDCCB}" type="presParOf" srcId="{BB2A4E98-5A33-4021-AC51-12AF1205649D}" destId="{53184AEF-A2E2-40E3-B552-69390D815681}" srcOrd="7" destOrd="0" presId="urn:microsoft.com/office/officeart/2005/8/layout/hChevron3"/>
    <dgm:cxn modelId="{AD9E09DB-8B03-4070-805D-D867A512AD49}" type="presParOf" srcId="{BB2A4E98-5A33-4021-AC51-12AF1205649D}" destId="{1DD64DFB-8EE0-41B5-B8F9-3F2D3C1A3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F98C2-8CEC-47C2-9554-9042896F2F96}">
      <dsp:nvSpPr>
        <dsp:cNvPr id="0" name=""/>
        <dsp:cNvSpPr/>
      </dsp:nvSpPr>
      <dsp:spPr>
        <a:xfrm>
          <a:off x="479608" y="1854400"/>
          <a:ext cx="1646541" cy="516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Prácticas</a:t>
          </a:r>
          <a:endParaRPr lang="es-PE" sz="1800" kern="1200" dirty="0"/>
        </a:p>
      </dsp:txBody>
      <dsp:txXfrm>
        <a:off x="504825" y="1879617"/>
        <a:ext cx="1596107" cy="466132"/>
      </dsp:txXfrm>
    </dsp:sp>
    <dsp:sp modelId="{F80B7C8B-9F98-40C1-BE1E-563A34C311EF}">
      <dsp:nvSpPr>
        <dsp:cNvPr id="0" name=""/>
        <dsp:cNvSpPr/>
      </dsp:nvSpPr>
      <dsp:spPr>
        <a:xfrm rot="16997516">
          <a:off x="1401726" y="1189585"/>
          <a:ext cx="188140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8140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5394" y="1150145"/>
        <a:ext cx="94070" cy="94070"/>
      </dsp:txXfrm>
    </dsp:sp>
    <dsp:sp modelId="{64258869-8980-4832-8BAE-D18F18F02196}">
      <dsp:nvSpPr>
        <dsp:cNvPr id="0" name=""/>
        <dsp:cNvSpPr/>
      </dsp:nvSpPr>
      <dsp:spPr>
        <a:xfrm>
          <a:off x="2558709" y="325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Code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Reviews</a:t>
          </a:r>
          <a:endParaRPr lang="es-PE" sz="1800" kern="1200" dirty="0"/>
        </a:p>
      </dsp:txBody>
      <dsp:txXfrm>
        <a:off x="2585892" y="30435"/>
        <a:ext cx="2763253" cy="502482"/>
      </dsp:txXfrm>
    </dsp:sp>
    <dsp:sp modelId="{B598223F-CE67-4D08-8E0D-9102BC871E46}">
      <dsp:nvSpPr>
        <dsp:cNvPr id="0" name=""/>
        <dsp:cNvSpPr/>
      </dsp:nvSpPr>
      <dsp:spPr>
        <a:xfrm rot="17362023">
          <a:off x="1690235" y="1489800"/>
          <a:ext cx="130438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30438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09820" y="1464785"/>
        <a:ext cx="65219" cy="65219"/>
      </dsp:txXfrm>
    </dsp:sp>
    <dsp:sp modelId="{9E617168-234B-4300-AA51-C052E9E0D32C}">
      <dsp:nvSpPr>
        <dsp:cNvPr id="0" name=""/>
        <dsp:cNvSpPr/>
      </dsp:nvSpPr>
      <dsp:spPr>
        <a:xfrm>
          <a:off x="2558709" y="60368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Refactoring</a:t>
          </a:r>
          <a:endParaRPr lang="es-PE" sz="1800" kern="1200" dirty="0"/>
        </a:p>
      </dsp:txBody>
      <dsp:txXfrm>
        <a:off x="2585892" y="630865"/>
        <a:ext cx="2763253" cy="502482"/>
      </dsp:txXfrm>
    </dsp:sp>
    <dsp:sp modelId="{CBC9AEE0-8A55-4722-8DDF-B824DA5404BF}">
      <dsp:nvSpPr>
        <dsp:cNvPr id="0" name=""/>
        <dsp:cNvSpPr/>
      </dsp:nvSpPr>
      <dsp:spPr>
        <a:xfrm rot="18268040">
          <a:off x="1960267" y="1790015"/>
          <a:ext cx="764325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64325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3321" y="1778502"/>
        <a:ext cx="38216" cy="38216"/>
      </dsp:txXfrm>
    </dsp:sp>
    <dsp:sp modelId="{B3F3B851-D447-452C-A3C9-5DFFBFC428C6}">
      <dsp:nvSpPr>
        <dsp:cNvPr id="0" name=""/>
        <dsp:cNvSpPr/>
      </dsp:nvSpPr>
      <dsp:spPr>
        <a:xfrm>
          <a:off x="2558709" y="120411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Test </a:t>
          </a:r>
          <a:r>
            <a:rPr lang="es-PE" sz="1800" kern="1200" dirty="0" err="1" smtClean="0"/>
            <a:t>Automation</a:t>
          </a:r>
          <a:endParaRPr lang="es-PE" sz="1800" kern="1200" dirty="0"/>
        </a:p>
      </dsp:txBody>
      <dsp:txXfrm>
        <a:off x="2585892" y="1231295"/>
        <a:ext cx="2763253" cy="502482"/>
      </dsp:txXfrm>
    </dsp:sp>
    <dsp:sp modelId="{FEFD24AE-E834-4A77-8CFE-673B3BFB5596}">
      <dsp:nvSpPr>
        <dsp:cNvPr id="0" name=""/>
        <dsp:cNvSpPr/>
      </dsp:nvSpPr>
      <dsp:spPr>
        <a:xfrm rot="21364193">
          <a:off x="2125640" y="2090230"/>
          <a:ext cx="433579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433579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31590" y="2086985"/>
        <a:ext cx="21678" cy="21678"/>
      </dsp:txXfrm>
    </dsp:sp>
    <dsp:sp modelId="{2173DF31-CE53-4D73-9B66-DE062CFE4340}">
      <dsp:nvSpPr>
        <dsp:cNvPr id="0" name=""/>
        <dsp:cNvSpPr/>
      </dsp:nvSpPr>
      <dsp:spPr>
        <a:xfrm>
          <a:off x="2558709" y="180454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Continuous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Integration</a:t>
          </a:r>
          <a:endParaRPr lang="es-PE" sz="1800" kern="1200" dirty="0"/>
        </a:p>
      </dsp:txBody>
      <dsp:txXfrm>
        <a:off x="2585892" y="1831725"/>
        <a:ext cx="2763253" cy="502482"/>
      </dsp:txXfrm>
    </dsp:sp>
    <dsp:sp modelId="{2CA65C8B-2765-4151-B300-B15DF06DC1A7}">
      <dsp:nvSpPr>
        <dsp:cNvPr id="0" name=""/>
        <dsp:cNvSpPr/>
      </dsp:nvSpPr>
      <dsp:spPr>
        <a:xfrm rot="3170428">
          <a:off x="1984372" y="2390445"/>
          <a:ext cx="716114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16114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4527" y="2380137"/>
        <a:ext cx="35805" cy="35805"/>
      </dsp:txXfrm>
    </dsp:sp>
    <dsp:sp modelId="{2815EDDE-8131-4DF4-85BE-A4D59F32E04A}">
      <dsp:nvSpPr>
        <dsp:cNvPr id="0" name=""/>
        <dsp:cNvSpPr/>
      </dsp:nvSpPr>
      <dsp:spPr>
        <a:xfrm>
          <a:off x="2558709" y="240497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Done </a:t>
          </a:r>
          <a:r>
            <a:rPr lang="es-PE" sz="1800" kern="1200" dirty="0" err="1" smtClean="0"/>
            <a:t>Definition</a:t>
          </a:r>
          <a:endParaRPr lang="es-PE" sz="1800" kern="1200" dirty="0"/>
        </a:p>
      </dsp:txBody>
      <dsp:txXfrm>
        <a:off x="2585892" y="2432155"/>
        <a:ext cx="2763253" cy="502482"/>
      </dsp:txXfrm>
    </dsp:sp>
    <dsp:sp modelId="{EF3EC9CA-936D-4EA3-BDB6-A4C81F680D94}">
      <dsp:nvSpPr>
        <dsp:cNvPr id="0" name=""/>
        <dsp:cNvSpPr/>
      </dsp:nvSpPr>
      <dsp:spPr>
        <a:xfrm rot="4183703">
          <a:off x="1718193" y="2690660"/>
          <a:ext cx="1248472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248472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11218" y="2667043"/>
        <a:ext cx="62423" cy="62423"/>
      </dsp:txXfrm>
    </dsp:sp>
    <dsp:sp modelId="{DCA9C033-7952-4E23-B961-027E3C2241D9}">
      <dsp:nvSpPr>
        <dsp:cNvPr id="0" name=""/>
        <dsp:cNvSpPr/>
      </dsp:nvSpPr>
      <dsp:spPr>
        <a:xfrm>
          <a:off x="2558709" y="300540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Quality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Metrics</a:t>
          </a:r>
          <a:endParaRPr lang="es-PE" sz="1800" kern="1200" dirty="0"/>
        </a:p>
      </dsp:txBody>
      <dsp:txXfrm>
        <a:off x="2585892" y="3032585"/>
        <a:ext cx="2763253" cy="502482"/>
      </dsp:txXfrm>
    </dsp:sp>
    <dsp:sp modelId="{3631F616-4890-4F59-BAD1-2C4CFE210A55}">
      <dsp:nvSpPr>
        <dsp:cNvPr id="0" name=""/>
        <dsp:cNvSpPr/>
      </dsp:nvSpPr>
      <dsp:spPr>
        <a:xfrm rot="4579532">
          <a:off x="1427560" y="2994025"/>
          <a:ext cx="182973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2973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6686" y="2955877"/>
        <a:ext cx="91486" cy="91486"/>
      </dsp:txXfrm>
    </dsp:sp>
    <dsp:sp modelId="{8B587683-4516-4C9D-B410-02397E1AB512}">
      <dsp:nvSpPr>
        <dsp:cNvPr id="0" name=""/>
        <dsp:cNvSpPr/>
      </dsp:nvSpPr>
      <dsp:spPr>
        <a:xfrm>
          <a:off x="2558709" y="361213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……….</a:t>
          </a:r>
          <a:endParaRPr lang="es-PE" sz="1800" kern="1200" dirty="0"/>
        </a:p>
      </dsp:txBody>
      <dsp:txXfrm>
        <a:off x="2585892" y="3639315"/>
        <a:ext cx="2763253" cy="50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02AA-6E47-481C-9838-DEDD663C68CB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C1B3B-3057-40F3-A9C8-AA494501D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RJmoCWx4cE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5fd-hpjeg9c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Warnings</a:t>
            </a:r>
            <a:r>
              <a:rPr lang="es-P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about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potential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problems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code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Smells document wisdom about how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design software!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 es cuando entra el término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smells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 es otra cosa que criterios más solidos o señales de advertencia que podemos percibir en nuestro código de cuando probablemente sería una buena idea aplicar el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800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Ciertamente no son criterios precisos, ya que no existe ninguna métrica que sea rival ante la intuición y experiencia humana, pero son buenos indicadores a tomar en cuenta de que probablemente deberíamos tomar una acción en el código. Lo que también significa que debemos desarrollar ese sentido o intuición de cuando muchas líneas de código son muchas y cuando muchas variables son realmente muchas.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C1B3B-3057-40F3-A9C8-AA494501D20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896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buscar</a:t>
            </a:r>
            <a:r>
              <a:rPr lang="en-US" baseline="0" dirty="0" smtClean="0"/>
              <a:t> Dead Code y </a:t>
            </a:r>
            <a:r>
              <a:rPr lang="en-US" baseline="0" dirty="0" err="1" smtClean="0"/>
              <a:t>opcionalmente</a:t>
            </a:r>
            <a:r>
              <a:rPr lang="en-US" baseline="0" dirty="0" smtClean="0"/>
              <a:t> Speculative Generality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hay </a:t>
            </a:r>
            <a:r>
              <a:rPr lang="en-US" baseline="0" dirty="0" err="1" smtClean="0"/>
              <a:t>ejemplos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Shotgun Surgery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Qué nos motiva a mejorar el código.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831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http://www.youtube.com/watch?v=7RJmoCWx4cE</a:t>
            </a:r>
            <a:endParaRPr lang="es-PE" dirty="0" smtClean="0"/>
          </a:p>
          <a:p>
            <a:r>
              <a:rPr lang="es-PE" dirty="0" smtClean="0">
                <a:hlinkClick r:id="rId4"/>
              </a:rPr>
              <a:t>http://www.youtube.com/watch?v=5fd-hpjeg9c</a:t>
            </a:r>
            <a:endParaRPr lang="es-PE" dirty="0" smtClean="0"/>
          </a:p>
          <a:p>
            <a:endParaRPr lang="es-PE" dirty="0" smtClean="0"/>
          </a:p>
          <a:p>
            <a:r>
              <a:rPr lang="es-PE" dirty="0" smtClean="0"/>
              <a:t>Crear Clase Saludo con un método Saludar</a:t>
            </a:r>
          </a:p>
          <a:p>
            <a:r>
              <a:rPr lang="es-PE" dirty="0" smtClean="0"/>
              <a:t>Separar en Concatenación</a:t>
            </a:r>
          </a:p>
          <a:p>
            <a:r>
              <a:rPr lang="es-PE" dirty="0" smtClean="0"/>
              <a:t>Separar en Métodos cada palabra</a:t>
            </a:r>
          </a:p>
          <a:p>
            <a:r>
              <a:rPr lang="es-PE" smtClean="0"/>
              <a:t>Mover a una nueva clase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 Delegate</a:t>
            </a:r>
            <a:r>
              <a:rPr lang="es-P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Middle Man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Parameter with Explicit Methods</a:t>
            </a:r>
            <a:endParaRPr lang="es-P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to change a member field of a class from one type to another you often need to make many small changes within the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changes you need to make, the riskier the work.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 from an old way of doing something to a new way can sometimes be difficult.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include shifting from using a file system to a database or from a primitive type to a custom-designed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Change helps you gradually evolve a new design in a safe and easy way.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very conservative safe approach to refactoring.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gives management the ability to make the decision whether or not to cut over to the new code in a release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it is not tested properly by the time of the release, just don’t switch over, no need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roleback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or take any other steps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02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95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87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accent2"/>
                </a:solidFill>
                <a:effectLst>
                  <a:outerShdw dist="38100" dir="2700000" algn="ctr" rotWithShape="0">
                    <a:srgbClr val="000000">
                      <a:alpha val="1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</a:t>
            </a:r>
            <a:endParaRPr lang="en-US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5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49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57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22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34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76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65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8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nahider/763781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snahider/7637927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2" y="4079734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185" y="4079734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/>
          </p:cNvSpPr>
          <p:nvPr/>
        </p:nvSpPr>
        <p:spPr bwMode="auto">
          <a:xfrm>
            <a:off x="3797482" y="1538128"/>
            <a:ext cx="4602747" cy="147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5400" b="1" dirty="0" smtClean="0">
                <a:latin typeface="+mj-lt"/>
                <a:ea typeface="Lucida Grande" charset="0"/>
                <a:cs typeface="Lucida Grande" charset="0"/>
                <a:sym typeface="Lucida Grande" charset="0"/>
              </a:rPr>
              <a:t>Angel </a:t>
            </a:r>
            <a:r>
              <a:rPr lang="en-US" altLang="es-PE" sz="5400" b="1" dirty="0" err="1" smtClean="0">
                <a:latin typeface="+mj-lt"/>
                <a:ea typeface="Lucida Grande" charset="0"/>
                <a:cs typeface="Lucida Grande" charset="0"/>
                <a:sym typeface="Lucida Grande" charset="0"/>
              </a:rPr>
              <a:t>núñez</a:t>
            </a:r>
            <a:r>
              <a:rPr lang="en-US" altLang="es-PE" sz="4800" b="1" dirty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/>
            </a:r>
            <a:br>
              <a:rPr lang="en-US" altLang="es-PE" sz="4800" b="1" dirty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</a:br>
            <a:r>
              <a:rPr lang="en-US" altLang="es-PE" sz="2400" b="1" dirty="0" smtClean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>Agile </a:t>
            </a:r>
            <a:r>
              <a:rPr lang="en-US" altLang="es-PE" sz="2400" b="1" dirty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>Consultant &amp; </a:t>
            </a:r>
            <a:r>
              <a:rPr lang="en-US" altLang="es-PE" sz="2400" b="1" dirty="0" smtClean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>Trainer</a:t>
            </a:r>
            <a:endParaRPr lang="en-US" altLang="es-PE" sz="2400" b="1" dirty="0">
              <a:latin typeface="+mj-lt"/>
              <a:ea typeface="ヒラギノ角ゴ ProN W6" charset="0"/>
              <a:cs typeface="ヒラギノ角ゴ ProN W6" charset="0"/>
              <a:sym typeface="Lucida Grande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41" y="4282934"/>
            <a:ext cx="15494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709" y="4282934"/>
            <a:ext cx="15494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74" y="1048785"/>
            <a:ext cx="2889408" cy="2889408"/>
          </a:xfrm>
          <a:prstGeom prst="rect">
            <a:avLst/>
          </a:prstGeom>
        </p:spPr>
      </p:pic>
      <p:pic>
        <p:nvPicPr>
          <p:cNvPr id="2" name="Picture 2" descr="http://www.world-psi.org/sites/default/files/styles/medium/public/images/news/peru_flag.gif?itok=v_JkhrK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55" y="3011535"/>
            <a:ext cx="576000" cy="39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89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Cómo mantener la Deuda Técnica bajo control</a:t>
            </a:r>
            <a:endParaRPr lang="es-PE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99399168"/>
              </p:ext>
            </p:extLst>
          </p:nvPr>
        </p:nvGraphicFramePr>
        <p:xfrm>
          <a:off x="1570383" y="2010840"/>
          <a:ext cx="6003234" cy="422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15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51878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Clean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VS </a:t>
            </a:r>
            <a:r>
              <a:rPr lang="es-PE" dirty="0" err="1" smtClean="0">
                <a:solidFill>
                  <a:srgbClr val="00823B"/>
                </a:solidFill>
              </a:rPr>
              <a:t>Dirty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419683"/>
            <a:ext cx="7850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/>
              <a:t>En parejas</a:t>
            </a:r>
            <a:r>
              <a:rPr lang="es-PE" sz="2400" dirty="0" smtClean="0"/>
              <a:t>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3"/>
              </a:rPr>
              <a:t>https</a:t>
            </a:r>
            <a:r>
              <a:rPr lang="es-PE" sz="2400" u="sng" dirty="0">
                <a:hlinkClick r:id="rId3"/>
              </a:rPr>
              <a:t>://</a:t>
            </a:r>
            <a:r>
              <a:rPr lang="es-PE" sz="2400" u="sng" dirty="0" smtClean="0">
                <a:hlinkClick r:id="rId3"/>
              </a:rPr>
              <a:t>gist.github.com/snahider/7637818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4"/>
              </a:rPr>
              <a:t>https</a:t>
            </a:r>
            <a:r>
              <a:rPr lang="es-PE" sz="2400" u="sng" dirty="0">
                <a:hlinkClick r:id="rId4"/>
              </a:rPr>
              <a:t>://</a:t>
            </a:r>
            <a:r>
              <a:rPr lang="es-PE" sz="2400" u="sng" dirty="0" smtClean="0">
                <a:hlinkClick r:id="rId4"/>
              </a:rPr>
              <a:t>gist.github.com/snahider/7637927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¿Cómo </a:t>
            </a:r>
            <a:r>
              <a:rPr lang="es-PE" sz="2400" dirty="0"/>
              <a:t>identificamos que un código es “limpio” o “sucio”?</a:t>
            </a:r>
          </a:p>
        </p:txBody>
      </p:sp>
    </p:spTree>
    <p:extLst>
      <p:ext uri="{BB962C8B-B14F-4D97-AF65-F5344CB8AC3E}">
        <p14:creationId xmlns:p14="http://schemas.microsoft.com/office/powerpoint/2010/main" val="28184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4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360000"/>
            <a:ext cx="8229600" cy="648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Code</a:t>
            </a:r>
            <a:r>
              <a:rPr lang="es-PE" dirty="0"/>
              <a:t> </a:t>
            </a:r>
            <a:r>
              <a:rPr lang="es-PE" dirty="0" err="1"/>
              <a:t>Smells</a:t>
            </a:r>
            <a:endParaRPr lang="es-PE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8087"/>
            <a:ext cx="3877056" cy="276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3408785" y="4685074"/>
            <a:ext cx="26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C00000"/>
                </a:solidFill>
              </a:rPr>
              <a:t>Si huele mal, cámbialo!</a:t>
            </a:r>
            <a:endParaRPr lang="es-PE" sz="2000" dirty="0">
              <a:solidFill>
                <a:srgbClr val="C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6431" y="1252012"/>
            <a:ext cx="841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Diseño que duplica, complica o acopla el código. </a:t>
            </a:r>
            <a:endParaRPr lang="es-PE" sz="2800" dirty="0"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59599" y="5373216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Cada </a:t>
            </a:r>
            <a:r>
              <a:rPr lang="es-PE" sz="2800" dirty="0" err="1" smtClean="0">
                <a:cs typeface="Arial" pitchFamily="34" charset="0"/>
              </a:rPr>
              <a:t>Code</a:t>
            </a:r>
            <a:r>
              <a:rPr lang="es-PE" sz="2800" dirty="0" smtClean="0">
                <a:cs typeface="Arial" pitchFamily="34" charset="0"/>
              </a:rPr>
              <a:t> </a:t>
            </a:r>
            <a:r>
              <a:rPr lang="es-PE" sz="2800" dirty="0" err="1" smtClean="0">
                <a:cs typeface="Arial" pitchFamily="34" charset="0"/>
              </a:rPr>
              <a:t>Smell</a:t>
            </a:r>
            <a:r>
              <a:rPr lang="es-PE" sz="2800" dirty="0" smtClean="0">
                <a:cs typeface="Arial" pitchFamily="34" charset="0"/>
              </a:rPr>
              <a:t> documenta un "clásico" problema en el diseño.</a:t>
            </a:r>
            <a:endParaRPr lang="es-PE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4" y="134297"/>
            <a:ext cx="8897592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80020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408080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/>
              <a:t>Cada uno </a:t>
            </a:r>
            <a:r>
              <a:rPr lang="es-PE" sz="2400" dirty="0" smtClean="0"/>
              <a:t>tiene asignado un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de manera aleatoria.</a:t>
            </a:r>
            <a:endParaRPr lang="es-PE" sz="2400" dirty="0"/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Todos tienen un catalogo de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y un pequeño listado de atributos de calidad de software.</a:t>
            </a:r>
          </a:p>
          <a:p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De manera individual: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Entender el significado del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 que le ha sido asignado.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Pensar un ejemplo de código muy sencillo que ayude a entender mejor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.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Identificar cuál  es el atributo de calidad más afectado.</a:t>
            </a:r>
          </a:p>
        </p:txBody>
      </p:sp>
    </p:spTree>
    <p:extLst>
      <p:ext uri="{BB962C8B-B14F-4D97-AF65-F5344CB8AC3E}">
        <p14:creationId xmlns:p14="http://schemas.microsoft.com/office/powerpoint/2010/main" val="35102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parejas, explicarse mutuamente el </a:t>
            </a:r>
            <a:r>
              <a:rPr lang="es-PE" sz="2400" dirty="0" err="1"/>
              <a:t>S</a:t>
            </a:r>
            <a:r>
              <a:rPr lang="es-PE" sz="2400" dirty="0" err="1" smtClean="0"/>
              <a:t>mell</a:t>
            </a:r>
            <a:r>
              <a:rPr lang="es-PE" sz="2400" dirty="0" smtClean="0"/>
              <a:t> </a:t>
            </a:r>
            <a:r>
              <a:rPr lang="es-PE" sz="2400" dirty="0"/>
              <a:t>y discutir sobre los puntos anteriores</a:t>
            </a:r>
            <a:r>
              <a:rPr lang="es-PE" sz="2400" dirty="0" smtClean="0"/>
              <a:t>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8029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grupos, cada pareja explica sus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</a:t>
            </a:r>
            <a:r>
              <a:rPr lang="es-PE" sz="2400" dirty="0"/>
              <a:t>al resto del grupo y discuten al respecto.</a:t>
            </a:r>
          </a:p>
        </p:txBody>
      </p:sp>
    </p:spTree>
    <p:extLst>
      <p:ext uri="{BB962C8B-B14F-4D97-AF65-F5344CB8AC3E}">
        <p14:creationId xmlns:p14="http://schemas.microsoft.com/office/powerpoint/2010/main" val="25149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505085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Se mostrará imágenes con analogías que representen a los </a:t>
            </a:r>
            <a:br>
              <a:rPr lang="es-PE" sz="2400" dirty="0" smtClean="0"/>
            </a:b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Identificar entre todos de qué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trata.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la persona que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, se levanta y lo comparte con el resto.</a:t>
            </a:r>
          </a:p>
        </p:txBody>
      </p:sp>
    </p:spTree>
    <p:extLst>
      <p:ext uri="{BB962C8B-B14F-4D97-AF65-F5344CB8AC3E}">
        <p14:creationId xmlns:p14="http://schemas.microsoft.com/office/powerpoint/2010/main" val="7202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Duplicated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3074" name="Picture 2" descr="D:\Laboral\Cursos\Code Smells and Refactoring\Imagenes\duplicate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7816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5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TECHNICAL DEBT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7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Switch</a:t>
            </a:r>
            <a:r>
              <a:rPr lang="es-PE" dirty="0"/>
              <a:t> </a:t>
            </a:r>
            <a:r>
              <a:rPr lang="es-PE" dirty="0" err="1"/>
              <a:t>Statements</a:t>
            </a:r>
            <a:endParaRPr lang="es-PE" dirty="0"/>
          </a:p>
        </p:txBody>
      </p:sp>
      <p:pic>
        <p:nvPicPr>
          <p:cNvPr id="6146" name="Picture 2" descr="D:\Laboral\Cursos\Code Smells and Refactoring\Imagenes\Switch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10825" r="6172" b="13175"/>
          <a:stretch/>
        </p:blipFill>
        <p:spPr bwMode="auto">
          <a:xfrm>
            <a:off x="2016579" y="1628800"/>
            <a:ext cx="511084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Parameter</a:t>
            </a:r>
            <a:r>
              <a:rPr lang="es-PE" dirty="0"/>
              <a:t> </a:t>
            </a:r>
            <a:r>
              <a:rPr lang="es-PE" dirty="0" err="1"/>
              <a:t>List</a:t>
            </a:r>
            <a:endParaRPr lang="es-PE" dirty="0"/>
          </a:p>
        </p:txBody>
      </p:sp>
      <p:pic>
        <p:nvPicPr>
          <p:cNvPr id="2050" name="Picture 2" descr="D:\Laboral\Cursos\Code Smells and Refactoring\Imagenes\parameter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28526"/>
            <a:ext cx="7315200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Lazy</a:t>
            </a:r>
            <a:r>
              <a:rPr lang="es-PE" dirty="0"/>
              <a:t> </a:t>
            </a:r>
            <a:r>
              <a:rPr lang="es-PE" dirty="0" err="1"/>
              <a:t>Class</a:t>
            </a:r>
            <a:endParaRPr lang="es-PE" dirty="0"/>
          </a:p>
        </p:txBody>
      </p:sp>
      <p:pic>
        <p:nvPicPr>
          <p:cNvPr id="8194" name="Picture 2" descr="D:\Laboral\Cursos\Code Smells and Refactoring\Imagenes\lazy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18313" r="7701"/>
          <a:stretch/>
        </p:blipFill>
        <p:spPr bwMode="auto">
          <a:xfrm>
            <a:off x="1006514" y="1484784"/>
            <a:ext cx="7130972" cy="49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Data </a:t>
            </a:r>
            <a:r>
              <a:rPr lang="es-PE" dirty="0" err="1"/>
              <a:t>Clumps</a:t>
            </a:r>
            <a:endParaRPr lang="es-PE" dirty="0"/>
          </a:p>
        </p:txBody>
      </p:sp>
      <p:pic>
        <p:nvPicPr>
          <p:cNvPr id="4098" name="Picture 2" descr="D:\Laboral\Cursos\Code Smells and Refactoring\Imagenes\clump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5225" b="10267"/>
          <a:stretch/>
        </p:blipFill>
        <p:spPr bwMode="auto">
          <a:xfrm>
            <a:off x="1176507" y="1340768"/>
            <a:ext cx="6851877" cy="46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Shotgun</a:t>
            </a:r>
            <a:r>
              <a:rPr lang="es-PE" dirty="0"/>
              <a:t> </a:t>
            </a:r>
            <a:r>
              <a:rPr lang="es-PE" dirty="0" err="1"/>
              <a:t>Surgery</a:t>
            </a:r>
            <a:endParaRPr lang="es-PE" dirty="0"/>
          </a:p>
        </p:txBody>
      </p:sp>
      <p:pic>
        <p:nvPicPr>
          <p:cNvPr id="7170" name="Picture 2" descr="D:\Laboral\Cursos\Code Smells and Refactoring\Imagenes\surgery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12708" r="8272" b="7284"/>
          <a:stretch/>
        </p:blipFill>
        <p:spPr bwMode="auto">
          <a:xfrm>
            <a:off x="2483768" y="1340768"/>
            <a:ext cx="3962674" cy="518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Primitive</a:t>
            </a:r>
            <a:r>
              <a:rPr lang="es-PE" dirty="0"/>
              <a:t> </a:t>
            </a:r>
            <a:r>
              <a:rPr lang="es-PE" dirty="0" err="1"/>
              <a:t>Obsession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19" y="1844824"/>
            <a:ext cx="3084562" cy="2914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2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Feature</a:t>
            </a:r>
            <a:r>
              <a:rPr lang="es-PE" dirty="0"/>
              <a:t> </a:t>
            </a:r>
            <a:r>
              <a:rPr lang="es-PE" dirty="0" err="1"/>
              <a:t>Envy</a:t>
            </a:r>
            <a:endParaRPr lang="es-PE" dirty="0"/>
          </a:p>
        </p:txBody>
      </p:sp>
      <p:pic>
        <p:nvPicPr>
          <p:cNvPr id="4" name="Picture 2" descr="D:\Laboral\Cursos\Code Smells and Refactoring\Imagenes\featureenv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556792"/>
            <a:ext cx="657225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Divergent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  <p:pic>
        <p:nvPicPr>
          <p:cNvPr id="13314" name="Picture 2" descr="D:\Laboral\Cursos\Code Smells and Refactoring\Imagenes\divergent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56792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9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Refused</a:t>
            </a:r>
            <a:r>
              <a:rPr lang="es-PE" dirty="0"/>
              <a:t> </a:t>
            </a:r>
            <a:r>
              <a:rPr lang="es-PE" dirty="0" err="1"/>
              <a:t>Bequest</a:t>
            </a:r>
            <a:endParaRPr lang="es-PE" dirty="0"/>
          </a:p>
        </p:txBody>
      </p:sp>
      <p:pic>
        <p:nvPicPr>
          <p:cNvPr id="5122" name="Picture 2" descr="D:\Laboral\Cursos\Code Smells and Refactoring\Imagenes\refu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772816"/>
            <a:ext cx="476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Method</a:t>
            </a:r>
            <a:endParaRPr lang="es-PE" dirty="0"/>
          </a:p>
        </p:txBody>
      </p:sp>
      <p:pic>
        <p:nvPicPr>
          <p:cNvPr id="1026" name="Picture 2" descr="D:\Laboral\Cursos\Code Smells and Refactoring\Imagenes\longmethod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t="9127" r="21672"/>
          <a:stretch/>
        </p:blipFill>
        <p:spPr bwMode="auto">
          <a:xfrm>
            <a:off x="2915816" y="1196752"/>
            <a:ext cx="3173389" cy="52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nos sentimos acerca de la calidad de nuestro código ahora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Indecent</a:t>
            </a:r>
            <a:r>
              <a:rPr lang="es-PE" dirty="0"/>
              <a:t> </a:t>
            </a:r>
            <a:r>
              <a:rPr lang="es-PE" dirty="0" err="1"/>
              <a:t>Exposure</a:t>
            </a:r>
            <a:endParaRPr lang="es-PE" dirty="0"/>
          </a:p>
        </p:txBody>
      </p:sp>
      <p:pic>
        <p:nvPicPr>
          <p:cNvPr id="9218" name="Picture 2" descr="D:\Laboral\Cursos\Code Smells and Refactoring\Imagenes\indecent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8267" r="11851" b="2369"/>
          <a:stretch/>
        </p:blipFill>
        <p:spPr bwMode="auto">
          <a:xfrm>
            <a:off x="1880904" y="1405460"/>
            <a:ext cx="5382192" cy="5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Speculative</a:t>
            </a:r>
            <a:r>
              <a:rPr lang="es-PE" dirty="0"/>
              <a:t> </a:t>
            </a:r>
            <a:r>
              <a:rPr lang="es-PE" dirty="0" err="1"/>
              <a:t>Generality</a:t>
            </a:r>
            <a:endParaRPr lang="es-PE" dirty="0"/>
          </a:p>
        </p:txBody>
      </p:sp>
      <p:pic>
        <p:nvPicPr>
          <p:cNvPr id="11267" name="Picture 3" descr="D:\Laboral\Cursos\Code Smells and Refactoring\Imagenes\speculativ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11118" r="11051" b="21451"/>
          <a:stretch/>
        </p:blipFill>
        <p:spPr bwMode="auto">
          <a:xfrm>
            <a:off x="2609782" y="1903036"/>
            <a:ext cx="3924436" cy="33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Dead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12290" name="Picture 2" descr="D:\Laboral\Cursos\Code Smells and Refactoring\Imagenes\dead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412776"/>
            <a:ext cx="38227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33089"/>
            <a:ext cx="4856463" cy="3252095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 bwMode="auto"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Comments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462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57268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8913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ejemplo de código real.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dentro del código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que le han sido asignados al grupo.</a:t>
            </a:r>
            <a:br>
              <a:rPr lang="es-PE" sz="2400" dirty="0" smtClean="0"/>
            </a:br>
            <a:r>
              <a:rPr lang="es-PE" sz="2400" dirty="0" smtClean="0"/>
              <a:t>(Apuntar la clase y método donde identifiquen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2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14565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0041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2823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23529" y="2983592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Uno a uno nombraremos cada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Cualquier miembro del grupo donde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levanta, explica al resto donde lo identificó y por qué </a:t>
            </a:r>
            <a:r>
              <a:rPr lang="es-PE" sz="2400" dirty="0"/>
              <a:t> </a:t>
            </a:r>
            <a:r>
              <a:rPr lang="es-PE" sz="2400" dirty="0" smtClean="0"/>
              <a:t>cree que se encuentra ahí.</a:t>
            </a:r>
          </a:p>
        </p:txBody>
      </p:sp>
    </p:spTree>
    <p:extLst>
      <p:ext uri="{BB962C8B-B14F-4D97-AF65-F5344CB8AC3E}">
        <p14:creationId xmlns:p14="http://schemas.microsoft.com/office/powerpoint/2010/main" val="26720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Refactoring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1124744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¿Qué es </a:t>
            </a:r>
            <a:r>
              <a:rPr lang="es-PE" dirty="0" err="1"/>
              <a:t>Refactoring</a:t>
            </a:r>
            <a:r>
              <a:rPr lang="es-PE" dirty="0"/>
              <a:t> 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99592" y="2348880"/>
            <a:ext cx="7416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i="1" dirty="0" smtClean="0">
                <a:cs typeface="Arial" pitchFamily="34" charset="0"/>
              </a:rPr>
              <a:t>“Es </a:t>
            </a:r>
            <a:r>
              <a:rPr lang="es-PE" sz="2800" i="1" dirty="0">
                <a:cs typeface="Arial" pitchFamily="34" charset="0"/>
              </a:rPr>
              <a:t>una técnica disciplinada que nos permite mejorar la estructura interna del código sin alterar su </a:t>
            </a:r>
            <a:r>
              <a:rPr lang="es-PE" sz="2800" i="1" dirty="0" smtClean="0">
                <a:cs typeface="Arial" pitchFamily="34" charset="0"/>
              </a:rPr>
              <a:t>comportamiento.”</a:t>
            </a:r>
            <a:endParaRPr lang="es-PE" sz="2800" i="1" dirty="0"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20158" y="4136821"/>
            <a:ext cx="389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400" dirty="0">
                <a:solidFill>
                  <a:srgbClr val="FF0000"/>
                </a:solidFill>
                <a:cs typeface="Arial" pitchFamily="34" charset="0"/>
              </a:rPr>
              <a:t>http://www.refactoring.com/</a:t>
            </a:r>
          </a:p>
        </p:txBody>
      </p:sp>
    </p:spTree>
    <p:extLst>
      <p:ext uri="{BB962C8B-B14F-4D97-AF65-F5344CB8AC3E}">
        <p14:creationId xmlns:p14="http://schemas.microsoft.com/office/powerpoint/2010/main" val="1594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552743"/>
            <a:ext cx="8229600" cy="788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¿Por qué es importante?</a:t>
            </a:r>
            <a:br>
              <a:rPr lang="es-PE" dirty="0"/>
            </a:br>
            <a:r>
              <a:rPr lang="es-PE" sz="2800" dirty="0">
                <a:solidFill>
                  <a:srgbClr val="FF0000"/>
                </a:solidFill>
                <a:latin typeface="+mn-lt"/>
              </a:rPr>
              <a:t>Por qué necesito arreglar algo si no está roto</a:t>
            </a:r>
            <a:endParaRPr lang="es-PE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48887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800" dirty="0" smtClean="0"/>
              <a:t>Por que si tenemos un código:</a:t>
            </a:r>
          </a:p>
          <a:p>
            <a:r>
              <a:rPr lang="es-PE" sz="2800" dirty="0" smtClean="0"/>
              <a:t>Poco entendible </a:t>
            </a:r>
          </a:p>
          <a:p>
            <a:r>
              <a:rPr lang="es-PE" sz="2800" dirty="0" smtClean="0"/>
              <a:t>Duplicado</a:t>
            </a:r>
          </a:p>
          <a:p>
            <a:r>
              <a:rPr lang="es-PE" sz="2800" dirty="0" smtClean="0"/>
              <a:t>Muy complejo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467544" y="4225151"/>
            <a:ext cx="82089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0070C0"/>
                </a:solidFill>
              </a:rPr>
              <a:t>… es más difícil modificar </a:t>
            </a:r>
            <a:r>
              <a:rPr lang="es-PE" sz="2800" dirty="0">
                <a:solidFill>
                  <a:srgbClr val="0070C0"/>
                </a:solidFill>
              </a:rPr>
              <a:t>o agregar </a:t>
            </a:r>
            <a:r>
              <a:rPr lang="es-PE" sz="2800" dirty="0" smtClean="0">
                <a:solidFill>
                  <a:srgbClr val="0070C0"/>
                </a:solidFill>
              </a:rPr>
              <a:t>funcionalidad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(</a:t>
            </a:r>
            <a:r>
              <a:rPr lang="es-PE" sz="3600" dirty="0" smtClean="0">
                <a:solidFill>
                  <a:srgbClr val="0070C0"/>
                </a:solidFill>
              </a:rPr>
              <a:t>valor de negocio</a:t>
            </a:r>
            <a:r>
              <a:rPr lang="es-PE" sz="2800" dirty="0" smtClean="0">
                <a:solidFill>
                  <a:srgbClr val="0070C0"/>
                </a:solidFill>
              </a:rPr>
              <a:t>)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y </a:t>
            </a:r>
            <a:r>
              <a:rPr lang="es-PE" sz="2800" dirty="0">
                <a:solidFill>
                  <a:srgbClr val="0070C0"/>
                </a:solidFill>
              </a:rPr>
              <a:t>por lo tanto más costoso </a:t>
            </a:r>
            <a:r>
              <a:rPr lang="es-PE" sz="2800" dirty="0" smtClean="0">
                <a:solidFill>
                  <a:srgbClr val="0070C0"/>
                </a:solidFill>
              </a:rPr>
              <a:t>en </a:t>
            </a:r>
            <a:r>
              <a:rPr lang="es-PE" sz="2800" dirty="0">
                <a:solidFill>
                  <a:srgbClr val="0070C0"/>
                </a:solidFill>
              </a:rPr>
              <a:t>tiempo y dinero.</a:t>
            </a:r>
          </a:p>
        </p:txBody>
      </p:sp>
    </p:spTree>
    <p:extLst>
      <p:ext uri="{BB962C8B-B14F-4D97-AF65-F5344CB8AC3E}">
        <p14:creationId xmlns:p14="http://schemas.microsoft.com/office/powerpoint/2010/main" val="18108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creemos que será la calidad de nuestro código dentro de 6 meses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Beneficios del Refactoring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539552" y="1844824"/>
            <a:ext cx="80648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Nos ayuda a entregar más valor más rápidamente.</a:t>
            </a:r>
          </a:p>
          <a:p>
            <a:r>
              <a:rPr lang="es-PE" sz="2800" dirty="0" smtClean="0"/>
              <a:t>Hace que sea más fácil agregar nuevo código.</a:t>
            </a:r>
          </a:p>
          <a:p>
            <a:r>
              <a:rPr lang="es-PE" sz="2800" dirty="0" smtClean="0"/>
              <a:t>Mejora el código ya existente.</a:t>
            </a:r>
          </a:p>
          <a:p>
            <a:r>
              <a:rPr lang="es-PE" sz="2800" dirty="0" smtClean="0"/>
              <a:t>Permite que la codificación sea menos molestosa.</a:t>
            </a:r>
          </a:p>
          <a:p>
            <a:r>
              <a:rPr lang="es-PE" sz="2800" dirty="0" smtClean="0"/>
              <a:t>Aumenta la reusabilidad.</a:t>
            </a:r>
          </a:p>
          <a:p>
            <a:r>
              <a:rPr lang="es-PE" sz="2800" dirty="0" smtClean="0"/>
              <a:t>Reduce los bugs</a:t>
            </a:r>
            <a:r>
              <a:rPr lang="es-PE" sz="2800" dirty="0"/>
              <a:t>.</a:t>
            </a:r>
            <a:endParaRPr lang="es-PE" sz="2800" dirty="0" smtClean="0"/>
          </a:p>
        </p:txBody>
      </p:sp>
    </p:spTree>
    <p:extLst>
      <p:ext uri="{BB962C8B-B14F-4D97-AF65-F5344CB8AC3E}">
        <p14:creationId xmlns:p14="http://schemas.microsoft.com/office/powerpoint/2010/main" val="39186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/>
          <a:stretch/>
        </p:blipFill>
        <p:spPr>
          <a:xfrm>
            <a:off x="78452" y="147820"/>
            <a:ext cx="8989108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347864" y="1749281"/>
            <a:ext cx="23042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err="1" smtClean="0">
                <a:solidFill>
                  <a:srgbClr val="FF0000"/>
                </a:solidFill>
              </a:rPr>
              <a:t>Baby</a:t>
            </a:r>
            <a:r>
              <a:rPr lang="es-PE" b="1" dirty="0" smtClean="0">
                <a:solidFill>
                  <a:srgbClr val="FF0000"/>
                </a:solidFill>
              </a:rPr>
              <a:t> </a:t>
            </a:r>
            <a:r>
              <a:rPr lang="es-PE" b="1" dirty="0" err="1" smtClean="0">
                <a:solidFill>
                  <a:srgbClr val="FF0000"/>
                </a:solidFill>
              </a:rPr>
              <a:t>Steps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32" y="2403702"/>
            <a:ext cx="4191769" cy="2848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5 Marcador de contenido"/>
          <p:cNvSpPr txBox="1">
            <a:spLocks/>
          </p:cNvSpPr>
          <p:nvPr/>
        </p:nvSpPr>
        <p:spPr bwMode="auto">
          <a:xfrm>
            <a:off x="395536" y="2979766"/>
            <a:ext cx="41764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En pasos pequeños ayuda a prevenir la introducción de defectos. 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9" name="5 Marcador de contenido"/>
          <p:cNvSpPr txBox="1">
            <a:spLocks/>
          </p:cNvSpPr>
          <p:nvPr/>
        </p:nvSpPr>
        <p:spPr bwMode="auto">
          <a:xfrm>
            <a:off x="1583668" y="1760248"/>
            <a:ext cx="59766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smtClean="0">
                <a:solidFill>
                  <a:srgbClr val="FF0000"/>
                </a:solidFill>
              </a:rPr>
              <a:t>Ejecutar </a:t>
            </a:r>
            <a:r>
              <a:rPr lang="es-PE" b="1" dirty="0" err="1" smtClean="0">
                <a:solidFill>
                  <a:srgbClr val="FF0000"/>
                </a:solidFill>
              </a:rPr>
              <a:t>Tests</a:t>
            </a:r>
            <a:r>
              <a:rPr lang="es-PE" b="1" dirty="0" smtClean="0">
                <a:solidFill>
                  <a:srgbClr val="FF0000"/>
                </a:solidFill>
              </a:rPr>
              <a:t> Frecuentemente 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11" name="5 Marcador de contenido"/>
          <p:cNvSpPr txBox="1">
            <a:spLocks/>
          </p:cNvSpPr>
          <p:nvPr/>
        </p:nvSpPr>
        <p:spPr bwMode="auto">
          <a:xfrm>
            <a:off x="395536" y="2552336"/>
            <a:ext cx="83529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Cualquier cambio al código puede introducir defectos. Ejecutar los </a:t>
            </a:r>
            <a:r>
              <a:rPr lang="es-PE" sz="2800" dirty="0" err="1" smtClean="0">
                <a:solidFill>
                  <a:schemeClr val="tx1">
                    <a:lumMod val="95000"/>
                  </a:schemeClr>
                </a:solidFill>
              </a:rPr>
              <a:t>tests</a:t>
            </a: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 luego de cada cambio nos permitirá detectar errores de manera oportuna.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835196840"/>
              </p:ext>
            </p:extLst>
          </p:nvPr>
        </p:nvGraphicFramePr>
        <p:xfrm>
          <a:off x="656531" y="4352536"/>
          <a:ext cx="7992887" cy="75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7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4352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93000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catálogo de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que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de ese catálogo solucionarían cada uno de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  <a:r>
              <a:rPr lang="es-PE" sz="2400" dirty="0"/>
              <a:t/>
            </a:r>
            <a:br>
              <a:rPr lang="es-PE" sz="2400" dirty="0"/>
            </a:br>
            <a:r>
              <a:rPr lang="es-PE" sz="2400" dirty="0" smtClean="0"/>
              <a:t>(Utilizar la tabla para apuntar las respuestas)</a:t>
            </a:r>
          </a:p>
        </p:txBody>
      </p:sp>
    </p:spTree>
    <p:extLst>
      <p:ext uri="{BB962C8B-B14F-4D97-AF65-F5344CB8AC3E}">
        <p14:creationId xmlns:p14="http://schemas.microsoft.com/office/powerpoint/2010/main" val="18651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  <p:sp>
        <p:nvSpPr>
          <p:cNvPr id="5" name="2 Título"/>
          <p:cNvSpPr txBox="1">
            <a:spLocks/>
          </p:cNvSpPr>
          <p:nvPr/>
        </p:nvSpPr>
        <p:spPr bwMode="auto">
          <a:xfrm>
            <a:off x="446856" y="1124744"/>
            <a:ext cx="82296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05024" y="54868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8" name="5 Marcador de contenido"/>
          <p:cNvSpPr txBox="1">
            <a:spLocks/>
          </p:cNvSpPr>
          <p:nvPr/>
        </p:nvSpPr>
        <p:spPr bwMode="auto">
          <a:xfrm>
            <a:off x="539552" y="1763688"/>
            <a:ext cx="820891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Nunca comenzar a </a:t>
            </a:r>
            <a:r>
              <a:rPr lang="es-PE" sz="2800" dirty="0" err="1" smtClean="0"/>
              <a:t>refactorizar</a:t>
            </a:r>
            <a:r>
              <a:rPr lang="es-PE" sz="2800" dirty="0" smtClean="0"/>
              <a:t> en rojo.</a:t>
            </a:r>
          </a:p>
          <a:p>
            <a:r>
              <a:rPr lang="es-PE" sz="2800" dirty="0" smtClean="0"/>
              <a:t>Evitar errores de compilación o resolverlos muy rápidamente.</a:t>
            </a:r>
          </a:p>
          <a:p>
            <a:r>
              <a:rPr lang="es-PE" sz="2800" dirty="0" smtClean="0"/>
              <a:t>Siempre realizar pasos muy pequeños.</a:t>
            </a:r>
          </a:p>
          <a:p>
            <a:r>
              <a:rPr lang="es-PE" sz="2800" dirty="0" smtClean="0"/>
              <a:t>Ejecutar los test constantemente.</a:t>
            </a:r>
          </a:p>
          <a:p>
            <a:pPr marL="0" indent="0">
              <a:buNone/>
            </a:pPr>
            <a:endParaRPr lang="es-PE" sz="2800" dirty="0" smtClean="0"/>
          </a:p>
          <a:p>
            <a:pPr marL="0" indent="0" algn="ctr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El mejor camino es tomar una actitud cautelosa, siempre en pasos muy pequeños y fáciles de revertir.</a:t>
            </a:r>
            <a:endParaRPr lang="es-PE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6489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252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a aplicar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de </a:t>
            </a:r>
            <a:r>
              <a:rPr lang="es-PE" dirty="0">
                <a:solidFill>
                  <a:srgbClr val="00823B"/>
                </a:solidFill>
              </a:rPr>
              <a:t>F</a:t>
            </a:r>
            <a:r>
              <a:rPr lang="es-PE" dirty="0" smtClean="0">
                <a:solidFill>
                  <a:srgbClr val="00823B"/>
                </a:solidFill>
              </a:rPr>
              <a:t>orma </a:t>
            </a:r>
            <a:r>
              <a:rPr lang="es-PE" dirty="0">
                <a:solidFill>
                  <a:srgbClr val="00823B"/>
                </a:solidFill>
              </a:rPr>
              <a:t>M</a:t>
            </a:r>
            <a:r>
              <a:rPr lang="es-PE" dirty="0" smtClean="0">
                <a:solidFill>
                  <a:srgbClr val="00823B"/>
                </a:solidFill>
              </a:rPr>
              <a:t>anual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6856" y="2850860"/>
            <a:ext cx="844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Aprenderemos  a aplicar "</a:t>
            </a:r>
            <a:r>
              <a:rPr lang="es-PE" sz="2400" dirty="0" err="1" smtClean="0"/>
              <a:t>Extract</a:t>
            </a:r>
            <a:r>
              <a:rPr lang="es-PE" sz="2400" dirty="0" smtClean="0"/>
              <a:t> </a:t>
            </a:r>
            <a:r>
              <a:rPr lang="es-PE" sz="2400" dirty="0" err="1" smtClean="0"/>
              <a:t>Method</a:t>
            </a:r>
            <a:r>
              <a:rPr lang="es-PE" sz="2400" dirty="0" smtClean="0"/>
              <a:t>" siguiendo paso a paso la mecánica manual para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  <a:p>
            <a:pPr algn="ctr"/>
            <a:endParaRPr lang="es-PE" sz="2400" dirty="0"/>
          </a:p>
          <a:p>
            <a:r>
              <a:rPr lang="es-PE" sz="2400" dirty="0" smtClean="0"/>
              <a:t>Aplicaremos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en 3 tipos de contextos: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sin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con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Reasignando el valor de Variables Locales</a:t>
            </a:r>
          </a:p>
        </p:txBody>
      </p:sp>
    </p:spTree>
    <p:extLst>
      <p:ext uri="{BB962C8B-B14F-4D97-AF65-F5344CB8AC3E}">
        <p14:creationId xmlns:p14="http://schemas.microsoft.com/office/powerpoint/2010/main" val="30283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6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Herramientas </a:t>
            </a:r>
            <a:r>
              <a:rPr lang="es-PE" dirty="0" err="1"/>
              <a:t>Refactoring</a:t>
            </a:r>
            <a:endParaRPr lang="es-PE" dirty="0"/>
          </a:p>
        </p:txBody>
      </p:sp>
      <p:sp>
        <p:nvSpPr>
          <p:cNvPr id="7" name="5 Marcador de contenido"/>
          <p:cNvSpPr txBox="1">
            <a:spLocks/>
          </p:cNvSpPr>
          <p:nvPr/>
        </p:nvSpPr>
        <p:spPr bwMode="auto">
          <a:xfrm>
            <a:off x="393882" y="5358226"/>
            <a:ext cx="8428243" cy="106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La gran mayoría de </a:t>
            </a:r>
            <a:r>
              <a:rPr lang="es-PE" sz="2600" dirty="0" err="1" smtClean="0">
                <a:solidFill>
                  <a:schemeClr val="tx1">
                    <a:lumMod val="95000"/>
                  </a:schemeClr>
                </a:solidFill>
              </a:rPr>
              <a:t>IDEs</a:t>
            </a:r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 ya proveen estas herramientas.</a:t>
            </a:r>
          </a:p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No son perfectas.</a:t>
            </a:r>
            <a:endParaRPr lang="es-PE" sz="2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r="-1" b="17955"/>
          <a:stretch/>
        </p:blipFill>
        <p:spPr bwMode="auto">
          <a:xfrm>
            <a:off x="2842267" y="2261882"/>
            <a:ext cx="353147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151620" y="1124744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FF0000"/>
                </a:solidFill>
              </a:rPr>
              <a:t>Permiten producir </a:t>
            </a:r>
            <a:r>
              <a:rPr lang="es-PE" sz="2800" dirty="0">
                <a:solidFill>
                  <a:srgbClr val="FF0000"/>
                </a:solidFill>
              </a:rPr>
              <a:t>mejoras significativas en el diseño sin mucho </a:t>
            </a:r>
            <a:r>
              <a:rPr lang="es-PE" sz="2800" dirty="0" smtClean="0">
                <a:solidFill>
                  <a:srgbClr val="FF0000"/>
                </a:solidFill>
              </a:rPr>
              <a:t>esfuerzo. 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a usar las Herramientas de Refactoring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636912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i="1" dirty="0" smtClean="0"/>
              <a:t>Refactoring</a:t>
            </a:r>
            <a:r>
              <a:rPr lang="es-PE" sz="2400" dirty="0" smtClean="0"/>
              <a:t> es realizar cambios en el código para mejorar la calidad interna.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i="1" dirty="0" err="1" smtClean="0"/>
              <a:t>Refuctoring</a:t>
            </a:r>
            <a:r>
              <a:rPr lang="es-PE" sz="2400" dirty="0" smtClean="0"/>
              <a:t> es tomar un código bien diseñado, realizar una serie cambios, hasta hacerlo </a:t>
            </a:r>
            <a:r>
              <a:rPr lang="es-PE" sz="2400" dirty="0" err="1" smtClean="0"/>
              <a:t>inmantenible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Vamos a identificar y practicar las herramientas automatizadas, </a:t>
            </a:r>
            <a:r>
              <a:rPr lang="es-PE" sz="2400" dirty="0" err="1" smtClean="0"/>
              <a:t>refuctorizando</a:t>
            </a:r>
            <a:r>
              <a:rPr lang="es-PE" sz="2400" dirty="0" smtClean="0"/>
              <a:t> un simple: </a:t>
            </a:r>
            <a:r>
              <a:rPr lang="es-PE" sz="2400" i="1" dirty="0" err="1" smtClean="0"/>
              <a:t>return</a:t>
            </a:r>
            <a:r>
              <a:rPr lang="es-PE" sz="2400" i="1" dirty="0" smtClean="0"/>
              <a:t> "Hola Mundo".</a:t>
            </a:r>
          </a:p>
        </p:txBody>
      </p:sp>
    </p:spTree>
    <p:extLst>
      <p:ext uri="{BB962C8B-B14F-4D97-AF65-F5344CB8AC3E}">
        <p14:creationId xmlns:p14="http://schemas.microsoft.com/office/powerpoint/2010/main" val="2351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Timeline</a:t>
            </a:r>
            <a:endParaRPr lang="es-ES" dirty="0"/>
          </a:p>
        </p:txBody>
      </p:sp>
      <p:graphicFrame>
        <p:nvGraphicFramePr>
          <p:cNvPr id="5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755551"/>
              </p:ext>
            </p:extLst>
          </p:nvPr>
        </p:nvGraphicFramePr>
        <p:xfrm>
          <a:off x="1242390" y="2664000"/>
          <a:ext cx="6858000" cy="4353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5 Llamada rectangular"/>
          <p:cNvSpPr/>
          <p:nvPr/>
        </p:nvSpPr>
        <p:spPr>
          <a:xfrm>
            <a:off x="801234" y="3010691"/>
            <a:ext cx="396000" cy="252000"/>
          </a:xfrm>
          <a:prstGeom prst="wedgeRectCallout">
            <a:avLst>
              <a:gd name="adj1" fmla="val 86700"/>
              <a:gd name="adj2" fmla="val -5448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V1</a:t>
            </a:r>
            <a:endParaRPr lang="es-PE" sz="1200" dirty="0"/>
          </a:p>
        </p:txBody>
      </p:sp>
      <p:sp>
        <p:nvSpPr>
          <p:cNvPr id="7" name="6 Llamada rectangular"/>
          <p:cNvSpPr/>
          <p:nvPr/>
        </p:nvSpPr>
        <p:spPr>
          <a:xfrm>
            <a:off x="1158365" y="2412702"/>
            <a:ext cx="396000" cy="252000"/>
          </a:xfrm>
          <a:prstGeom prst="wedgeRectCallout">
            <a:avLst>
              <a:gd name="adj1" fmla="val 36503"/>
              <a:gd name="adj2" fmla="val 875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V2</a:t>
            </a:r>
            <a:endParaRPr lang="es-PE" sz="1200" dirty="0"/>
          </a:p>
        </p:txBody>
      </p:sp>
      <p:sp>
        <p:nvSpPr>
          <p:cNvPr id="8" name="7 Llamada rectangular"/>
          <p:cNvSpPr/>
          <p:nvPr/>
        </p:nvSpPr>
        <p:spPr>
          <a:xfrm>
            <a:off x="1670870" y="2412702"/>
            <a:ext cx="396000" cy="252000"/>
          </a:xfrm>
          <a:prstGeom prst="wedgeRectCallout">
            <a:avLst>
              <a:gd name="adj1" fmla="val -23735"/>
              <a:gd name="adj2" fmla="val 8750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V3</a:t>
            </a:r>
            <a:endParaRPr lang="es-PE" sz="1200" dirty="0"/>
          </a:p>
        </p:txBody>
      </p:sp>
      <p:sp>
        <p:nvSpPr>
          <p:cNvPr id="9" name="8 Llamada rectangular"/>
          <p:cNvSpPr/>
          <p:nvPr/>
        </p:nvSpPr>
        <p:spPr>
          <a:xfrm>
            <a:off x="2179046" y="2412702"/>
            <a:ext cx="396000" cy="252000"/>
          </a:xfrm>
          <a:prstGeom prst="wedgeRectCallout">
            <a:avLst>
              <a:gd name="adj1" fmla="val -38795"/>
              <a:gd name="adj2" fmla="val 9539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V4</a:t>
            </a:r>
            <a:endParaRPr lang="es-PE" sz="1200" dirty="0"/>
          </a:p>
        </p:txBody>
      </p:sp>
      <p:sp>
        <p:nvSpPr>
          <p:cNvPr id="10" name="9 Llamada rectangular"/>
          <p:cNvSpPr/>
          <p:nvPr/>
        </p:nvSpPr>
        <p:spPr>
          <a:xfrm>
            <a:off x="3166333" y="2412702"/>
            <a:ext cx="540000" cy="252000"/>
          </a:xfrm>
          <a:prstGeom prst="wedgeRectCallout">
            <a:avLst>
              <a:gd name="adj1" fmla="val -38795"/>
              <a:gd name="adj2" fmla="val 9539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V4.5</a:t>
            </a:r>
            <a:endParaRPr lang="es-PE" sz="1200" dirty="0"/>
          </a:p>
        </p:txBody>
      </p:sp>
      <p:sp>
        <p:nvSpPr>
          <p:cNvPr id="11" name="10 Llamada rectangular"/>
          <p:cNvSpPr/>
          <p:nvPr/>
        </p:nvSpPr>
        <p:spPr>
          <a:xfrm>
            <a:off x="4080733" y="2412702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V5</a:t>
            </a:r>
            <a:endParaRPr lang="es-PE" sz="1200" dirty="0"/>
          </a:p>
        </p:txBody>
      </p:sp>
      <p:sp>
        <p:nvSpPr>
          <p:cNvPr id="12" name="11 Llamada rectangular"/>
          <p:cNvSpPr/>
          <p:nvPr/>
        </p:nvSpPr>
        <p:spPr>
          <a:xfrm>
            <a:off x="4613380" y="2412702"/>
            <a:ext cx="396000" cy="252000"/>
          </a:xfrm>
          <a:prstGeom prst="wedgeRectCallout">
            <a:avLst>
              <a:gd name="adj1" fmla="val -2875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V6</a:t>
            </a:r>
            <a:endParaRPr lang="es-PE" sz="1200" dirty="0"/>
          </a:p>
        </p:txBody>
      </p:sp>
      <p:sp>
        <p:nvSpPr>
          <p:cNvPr id="13" name="12 Llamada rectangular"/>
          <p:cNvSpPr/>
          <p:nvPr/>
        </p:nvSpPr>
        <p:spPr>
          <a:xfrm>
            <a:off x="5918719" y="2406987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V7</a:t>
            </a:r>
            <a:endParaRPr lang="es-PE" sz="1200" dirty="0"/>
          </a:p>
        </p:txBody>
      </p:sp>
      <p:sp>
        <p:nvSpPr>
          <p:cNvPr id="15" name="14 Llamada rectangular"/>
          <p:cNvSpPr/>
          <p:nvPr/>
        </p:nvSpPr>
        <p:spPr>
          <a:xfrm>
            <a:off x="7522232" y="2412702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V8</a:t>
            </a:r>
            <a:endParaRPr lang="es-PE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7431102" y="4582995"/>
            <a:ext cx="57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PE" sz="2400" b="1" dirty="0" smtClean="0">
                <a:solidFill>
                  <a:srgbClr val="FF0000"/>
                </a:solidFill>
              </a:rPr>
              <a:t>?</a:t>
            </a:r>
            <a:endParaRPr lang="es-P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08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Refactorizando</a:t>
            </a:r>
            <a:r>
              <a:rPr lang="es-PE" dirty="0" smtClean="0">
                <a:solidFill>
                  <a:srgbClr val="00823B"/>
                </a:solidFill>
              </a:rPr>
              <a:t> de manera Efectiva y Eficiente.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112400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De manera guiada vamos 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el famoso ejemplo de "</a:t>
            </a:r>
            <a:r>
              <a:rPr lang="es-PE" sz="2400" dirty="0" err="1" smtClean="0"/>
              <a:t>Movie</a:t>
            </a:r>
            <a:r>
              <a:rPr lang="es-PE" sz="2400" dirty="0" smtClean="0"/>
              <a:t> </a:t>
            </a:r>
            <a:r>
              <a:rPr lang="es-PE" sz="2400" dirty="0" err="1" smtClean="0"/>
              <a:t>Rental</a:t>
            </a:r>
            <a:r>
              <a:rPr lang="es-PE" sz="2400" dirty="0" smtClean="0"/>
              <a:t>".</a:t>
            </a:r>
          </a:p>
          <a:p>
            <a:endParaRPr lang="es-PE" sz="2400" dirty="0"/>
          </a:p>
          <a:p>
            <a:r>
              <a:rPr lang="es-PE" sz="2400" dirty="0" smtClean="0"/>
              <a:t>Objetivos: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aplicar la mecánica que se debe de seguir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de manera efectiva y eficiente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utilizar Herramientas Automatizadas.</a:t>
            </a:r>
          </a:p>
        </p:txBody>
      </p:sp>
    </p:spTree>
    <p:extLst>
      <p:ext uri="{BB962C8B-B14F-4D97-AF65-F5344CB8AC3E}">
        <p14:creationId xmlns:p14="http://schemas.microsoft.com/office/powerpoint/2010/main" val="12040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65144" y="1508792"/>
            <a:ext cx="8229600" cy="176476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</a:t>
            </a:r>
            <a:r>
              <a:rPr lang="es-PE" dirty="0" smtClean="0">
                <a:solidFill>
                  <a:srgbClr val="00823B"/>
                </a:solidFill>
              </a:rPr>
              <a:t> Golf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1812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Vamos a poner a prueba nuestros conocimientos de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95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46856" y="2276872"/>
            <a:ext cx="84456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Necesitamos revertir un Refactoring cuando: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Hemos realizado un paso muy grande que ha producido errores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Un cambio  que era bueno hoy ya no parece tan bueno para mañana.</a:t>
            </a:r>
          </a:p>
          <a:p>
            <a:pPr marL="342900" indent="-34290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En parejas, para cada uno de los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que se entregarán a continuación, </a:t>
            </a:r>
            <a:r>
              <a:rPr lang="es-PE" sz="2400" dirty="0" err="1" smtClean="0"/>
              <a:t>identifca</a:t>
            </a:r>
            <a:r>
              <a:rPr lang="es-PE" sz="2400" dirty="0" smtClean="0"/>
              <a:t> cuál es el nombre del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que revierte su cambio.</a:t>
            </a:r>
          </a:p>
        </p:txBody>
      </p:sp>
      <p:sp>
        <p:nvSpPr>
          <p:cNvPr id="6" name="2 Título"/>
          <p:cNvSpPr txBox="1">
            <a:spLocks/>
          </p:cNvSpPr>
          <p:nvPr/>
        </p:nvSpPr>
        <p:spPr bwMode="auto">
          <a:xfrm>
            <a:off x="446856" y="395372"/>
            <a:ext cx="8229600" cy="137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Inversos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15112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Patrones que nos ayudan a enfrentar cambios grandes o complejos en el diseño.</a:t>
            </a:r>
          </a:p>
          <a:p>
            <a:pPr marL="0" indent="0">
              <a:buNone/>
            </a:pPr>
            <a:endParaRPr lang="es-PE" sz="2800" dirty="0" smtClean="0"/>
          </a:p>
          <a:p>
            <a:r>
              <a:rPr lang="es-PE" sz="2800" dirty="0" err="1"/>
              <a:t>Unified</a:t>
            </a:r>
            <a:r>
              <a:rPr lang="es-PE" sz="2800" dirty="0"/>
              <a:t> </a:t>
            </a:r>
            <a:r>
              <a:rPr lang="es-PE" sz="2800" dirty="0" err="1" smtClean="0"/>
              <a:t>Methods</a:t>
            </a:r>
            <a:endParaRPr lang="es-PE" sz="2800" dirty="0" smtClean="0"/>
          </a:p>
          <a:p>
            <a:r>
              <a:rPr lang="es-PE" sz="2800" dirty="0" err="1" smtClean="0"/>
              <a:t>Narrowed</a:t>
            </a:r>
            <a:r>
              <a:rPr lang="es-PE" sz="2800" dirty="0" smtClean="0"/>
              <a:t>  </a:t>
            </a:r>
            <a:r>
              <a:rPr lang="es-PE" sz="2800" dirty="0" err="1" smtClean="0"/>
              <a:t>Change</a:t>
            </a:r>
            <a:endParaRPr lang="es-PE" sz="2800" dirty="0" smtClean="0"/>
          </a:p>
          <a:p>
            <a:r>
              <a:rPr lang="es-PE" sz="2800" dirty="0" err="1" smtClean="0"/>
              <a:t>Parallel</a:t>
            </a:r>
            <a:r>
              <a:rPr lang="es-PE" sz="2800" dirty="0" smtClean="0"/>
              <a:t> </a:t>
            </a:r>
            <a:r>
              <a:rPr lang="es-PE" sz="2800" dirty="0" err="1" smtClean="0"/>
              <a:t>Change</a:t>
            </a:r>
            <a:endParaRPr lang="es-PE" sz="2800" dirty="0" smtClean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454097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Refactoring </a:t>
            </a:r>
            <a:r>
              <a:rPr lang="es-PE" dirty="0" err="1"/>
              <a:t>Patterns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20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23528" y="1506504"/>
            <a:ext cx="842493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Asilar los lugares que necesitan ser cambiados antes de realizar el cambio.</a:t>
            </a:r>
            <a:br>
              <a:rPr lang="es-PE" sz="2800" dirty="0" smtClean="0"/>
            </a:br>
            <a:r>
              <a:rPr lang="es-PE" sz="2800" dirty="0"/>
              <a:t>(</a:t>
            </a:r>
            <a:r>
              <a:rPr lang="es-PE" sz="2800" dirty="0" err="1"/>
              <a:t>Refactorizar</a:t>
            </a:r>
            <a:r>
              <a:rPr lang="es-PE" sz="2800" dirty="0"/>
              <a:t> 3 en vez de 50)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0000"/>
                </a:solidFill>
              </a:rPr>
              <a:t>Mecánica</a:t>
            </a:r>
            <a:endParaRPr lang="es-PE" sz="2800" dirty="0" smtClean="0">
              <a:solidFill>
                <a:srgbClr val="FF0000"/>
              </a:solidFill>
            </a:endParaRPr>
          </a:p>
          <a:p>
            <a:r>
              <a:rPr lang="es-PE" sz="2400" dirty="0" smtClean="0"/>
              <a:t>Extraer métodos que consoliden los lugares a cambiar</a:t>
            </a:r>
            <a:r>
              <a:rPr lang="es-PE" sz="2400" dirty="0"/>
              <a:t>. </a:t>
            </a:r>
            <a:endParaRPr lang="es-PE" sz="2400" dirty="0" smtClean="0"/>
          </a:p>
          <a:p>
            <a:r>
              <a:rPr lang="es-PE" sz="2400" dirty="0" smtClean="0"/>
              <a:t>Cambiar el código dentro de los métodos </a:t>
            </a:r>
            <a:r>
              <a:rPr lang="es-PE" sz="2400" dirty="0" err="1" smtClean="0"/>
              <a:t>extraidos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Realizar un </a:t>
            </a:r>
            <a:r>
              <a:rPr lang="es-PE" sz="2400" dirty="0" err="1" smtClean="0"/>
              <a:t>Inline</a:t>
            </a:r>
            <a:r>
              <a:rPr lang="es-PE" sz="2400" dirty="0" smtClean="0"/>
              <a:t> para propagar el cambio y eliminar el método </a:t>
            </a:r>
            <a:r>
              <a:rPr lang="es-PE" sz="2400" dirty="0" err="1" smtClean="0"/>
              <a:t>extraido</a:t>
            </a:r>
            <a:r>
              <a:rPr lang="es-PE" sz="2400" dirty="0" smtClean="0"/>
              <a:t>.</a:t>
            </a:r>
            <a:endParaRPr lang="es-PE" sz="24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89505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Narrowed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391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251520" y="1469928"/>
            <a:ext cx="856895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Agregar el todo nuevo código sin eliminar el anterior, eliminar de manera paulatina el código viejo.</a:t>
            </a:r>
          </a:p>
          <a:p>
            <a:pPr marL="0" indent="0">
              <a:buNone/>
            </a:pPr>
            <a:endParaRPr lang="es-PE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Mecánica</a:t>
            </a:r>
          </a:p>
          <a:p>
            <a:r>
              <a:rPr lang="es-PE" sz="2400" dirty="0" smtClean="0"/>
              <a:t>Agregar el nuevo código justo a lado de cada código que queremos cambiar. No eliminar el código antiguo.</a:t>
            </a:r>
          </a:p>
          <a:p>
            <a:r>
              <a:rPr lang="es-PE" sz="2400" dirty="0" smtClean="0"/>
              <a:t>Cuando se haya agregado todo el código nuevo,  ambos deben convivir sin afectar ninguna funcionalidad.</a:t>
            </a:r>
          </a:p>
          <a:p>
            <a:r>
              <a:rPr lang="es-PE" sz="2400" dirty="0" smtClean="0"/>
              <a:t>Gradualmente ir retirando el código antiguo.</a:t>
            </a:r>
          </a:p>
          <a:p>
            <a:endParaRPr lang="es-PE" sz="28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52929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Parallel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28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Narrowed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y "</a:t>
            </a:r>
            <a:r>
              <a:rPr lang="es-PE" sz="2400" dirty="0" err="1" smtClean="0"/>
              <a:t>Paralell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una clase "</a:t>
            </a:r>
            <a:r>
              <a:rPr lang="es-PE" sz="2400" dirty="0" err="1" smtClean="0"/>
              <a:t>Stack</a:t>
            </a:r>
            <a:r>
              <a:rPr lang="es-PE" sz="2400" dirty="0" smtClean="0"/>
              <a:t>". </a:t>
            </a:r>
          </a:p>
        </p:txBody>
      </p:sp>
    </p:spTree>
    <p:extLst>
      <p:ext uri="{BB962C8B-B14F-4D97-AF65-F5344CB8AC3E}">
        <p14:creationId xmlns:p14="http://schemas.microsoft.com/office/powerpoint/2010/main" val="39209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17646" y="1106741"/>
            <a:ext cx="8424936" cy="159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Para remover código duplicado en métodos grandes o complejos, uniformizarlos de tal manera que sean lo más idénticos posibles.</a:t>
            </a: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42645"/>
            <a:ext cx="8229600" cy="7849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Unified</a:t>
            </a:r>
            <a:r>
              <a:rPr lang="es-PE" dirty="0"/>
              <a:t> </a:t>
            </a:r>
            <a:r>
              <a:rPr lang="es-PE" dirty="0" err="1"/>
              <a:t>Methods</a:t>
            </a:r>
            <a:endParaRPr lang="es-PE" dirty="0"/>
          </a:p>
        </p:txBody>
      </p:sp>
      <p:pic>
        <p:nvPicPr>
          <p:cNvPr id="5" name="Picture 2" descr="http://p.twimg.com/Ap26m73CQAEebn3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" t="7995" r="6730" b="29074"/>
          <a:stretch/>
        </p:blipFill>
        <p:spPr bwMode="auto">
          <a:xfrm>
            <a:off x="2547663" y="2635595"/>
            <a:ext cx="4114800" cy="2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67544" y="5211197"/>
            <a:ext cx="8275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/>
              <a:t>Extraer el código que es uniforme a todos estos métodos y compartirlo (ya no duplicarlo).</a:t>
            </a:r>
          </a:p>
        </p:txBody>
      </p:sp>
    </p:spTree>
    <p:extLst>
      <p:ext uri="{BB962C8B-B14F-4D97-AF65-F5344CB8AC3E}">
        <p14:creationId xmlns:p14="http://schemas.microsoft.com/office/powerpoint/2010/main" val="14255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Unified</a:t>
            </a:r>
            <a:r>
              <a:rPr lang="es-PE" sz="2400" dirty="0" smtClean="0"/>
              <a:t> </a:t>
            </a:r>
            <a:r>
              <a:rPr lang="es-PE" sz="2400" dirty="0" err="1" smtClean="0"/>
              <a:t>Methods</a:t>
            </a:r>
            <a:r>
              <a:rPr lang="es-PE" sz="2400" dirty="0" smtClean="0"/>
              <a:t>" a la jerarquía de clases "</a:t>
            </a:r>
            <a:r>
              <a:rPr lang="es-PE" sz="2400" dirty="0" err="1" smtClean="0"/>
              <a:t>Employee</a:t>
            </a:r>
            <a:r>
              <a:rPr lang="es-PE" sz="2400" dirty="0"/>
              <a:t>"</a:t>
            </a:r>
            <a:r>
              <a:rPr lang="es-PE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9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45409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Referencias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91520" y="1434496"/>
            <a:ext cx="816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Páginas</a:t>
            </a:r>
            <a:endParaRPr lang="es-PE" sz="2000" b="1" dirty="0"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Martin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fowler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 smtClean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://martinfowler.com/bliki/refactoring.html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s-PE" sz="20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Source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Making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http://sourcemaking.com/refactoring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</a:p>
          <a:p>
            <a:pPr>
              <a:buNone/>
            </a:pPr>
            <a:endParaRPr lang="es-PE" sz="2400" b="1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Libros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Clean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Improving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Design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Existing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Patterns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>
                <a:latin typeface="Arial" pitchFamily="34" charset="0"/>
                <a:ea typeface="Calibri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ea typeface="Calibri" pitchFamily="34" charset="0"/>
                <a:cs typeface="Arial" pitchFamily="34" charset="0"/>
              </a:rPr>
              <a:t>Workbook</a:t>
            </a:r>
            <a:endParaRPr lang="es-PE" sz="2000" dirty="0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589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Mediciones</a:t>
            </a:r>
            <a:endParaRPr lang="es-PE" dirty="0"/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8" y="1195303"/>
            <a:ext cx="7445404" cy="48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3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80" y="1325466"/>
            <a:ext cx="4907780" cy="49077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6 CuadroTexto"/>
          <p:cNvSpPr txBox="1"/>
          <p:nvPr/>
        </p:nvSpPr>
        <p:spPr>
          <a:xfrm>
            <a:off x="638379" y="1325466"/>
            <a:ext cx="270116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err="1" smtClean="0"/>
              <a:t>Drupal</a:t>
            </a:r>
            <a:r>
              <a:rPr lang="es-PE" sz="2800" b="1" dirty="0" smtClean="0"/>
              <a:t> </a:t>
            </a:r>
            <a:r>
              <a:rPr lang="es-PE" sz="2800" b="1" dirty="0" err="1" smtClean="0"/>
              <a:t>Core</a:t>
            </a:r>
            <a:r>
              <a:rPr lang="es-PE" sz="2800" b="1" dirty="0"/>
              <a:t> </a:t>
            </a:r>
            <a:r>
              <a:rPr lang="es-PE" sz="2800" b="1" dirty="0" smtClean="0"/>
              <a:t> </a:t>
            </a:r>
          </a:p>
          <a:p>
            <a:r>
              <a:rPr lang="es-PE" sz="2400" dirty="0" smtClean="0"/>
              <a:t>Versión: 8.0 </a:t>
            </a:r>
            <a:r>
              <a:rPr lang="es-PE" sz="2400" dirty="0" err="1" smtClean="0"/>
              <a:t>Dev</a:t>
            </a:r>
            <a:endParaRPr lang="es-PE" sz="2400" dirty="0"/>
          </a:p>
          <a:p>
            <a:endParaRPr lang="es-PE" sz="2400" dirty="0" smtClean="0"/>
          </a:p>
          <a:p>
            <a:r>
              <a:rPr lang="es-PE" sz="2400" dirty="0" smtClean="0"/>
              <a:t>Uno de los CMS más usados y populares del mundo.</a:t>
            </a:r>
          </a:p>
        </p:txBody>
      </p:sp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La Víctima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677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Metáfora</a:t>
            </a:r>
            <a:endParaRPr lang="es-PE" dirty="0"/>
          </a:p>
        </p:txBody>
      </p:sp>
      <p:sp>
        <p:nvSpPr>
          <p:cNvPr id="5" name="4 Rectángulo"/>
          <p:cNvSpPr/>
          <p:nvPr/>
        </p:nvSpPr>
        <p:spPr>
          <a:xfrm>
            <a:off x="572531" y="1302346"/>
            <a:ext cx="48395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Shipping </a:t>
            </a:r>
            <a:r>
              <a:rPr lang="en-US" sz="2400" i="1" dirty="0"/>
              <a:t>first-time code is like going into debt. </a:t>
            </a:r>
            <a:endParaRPr lang="en-US" sz="2400" i="1" dirty="0" smtClean="0"/>
          </a:p>
          <a:p>
            <a:endParaRPr lang="en-US" sz="2400" i="1" dirty="0"/>
          </a:p>
          <a:p>
            <a:r>
              <a:rPr lang="en-US" sz="2400" i="1" dirty="0" smtClean="0"/>
              <a:t>A </a:t>
            </a:r>
            <a:r>
              <a:rPr lang="en-US" sz="2400" i="1" dirty="0"/>
              <a:t>little debt speeds development so long as it is paid back promptly with a rewrite. </a:t>
            </a:r>
            <a:endParaRPr lang="en-US" sz="2400" i="1" dirty="0" smtClean="0"/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The danger </a:t>
            </a:r>
            <a:r>
              <a:rPr lang="en-US" sz="2400" i="1" dirty="0">
                <a:solidFill>
                  <a:srgbClr val="FF0000"/>
                </a:solidFill>
              </a:rPr>
              <a:t>occurs when the debt is not repaid. 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Every </a:t>
            </a:r>
            <a:r>
              <a:rPr lang="en-US" sz="2400" i="1" dirty="0">
                <a:solidFill>
                  <a:srgbClr val="FF0000"/>
                </a:solidFill>
              </a:rPr>
              <a:t>minute spent on not-quite-right code counts as interest on that debt</a:t>
            </a:r>
            <a:r>
              <a:rPr lang="en-US" sz="2400" i="1" dirty="0" smtClean="0">
                <a:solidFill>
                  <a:srgbClr val="FF0000"/>
                </a:solidFill>
              </a:rPr>
              <a:t>.</a:t>
            </a:r>
            <a:endParaRPr lang="es-PE" sz="2400" i="1" dirty="0">
              <a:solidFill>
                <a:srgbClr val="FF0000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24" y="1676277"/>
            <a:ext cx="3276191" cy="361904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19" y="5135649"/>
            <a:ext cx="2452000" cy="7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Una Definición</a:t>
            </a:r>
            <a:endParaRPr lang="es-PE" dirty="0"/>
          </a:p>
        </p:txBody>
      </p:sp>
      <p:sp>
        <p:nvSpPr>
          <p:cNvPr id="7" name="6 CuadroTexto"/>
          <p:cNvSpPr txBox="1"/>
          <p:nvPr/>
        </p:nvSpPr>
        <p:spPr>
          <a:xfrm>
            <a:off x="1063992" y="2890391"/>
            <a:ext cx="7016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"</a:t>
            </a:r>
            <a:r>
              <a:rPr lang="en-US" sz="3200" dirty="0" smtClean="0"/>
              <a:t>Technical Debt </a:t>
            </a:r>
            <a:r>
              <a:rPr lang="en-US" sz="3200" dirty="0"/>
              <a:t>is  everything </a:t>
            </a:r>
            <a:r>
              <a:rPr lang="en-US" sz="3200" dirty="0" smtClean="0"/>
              <a:t>that makes </a:t>
            </a:r>
            <a:r>
              <a:rPr lang="en-US" sz="3200" dirty="0"/>
              <a:t>your code harder to change</a:t>
            </a:r>
            <a:r>
              <a:rPr lang="es-PE" sz="3200" dirty="0" smtClean="0"/>
              <a:t>"</a:t>
            </a:r>
            <a:endParaRPr lang="es-PE" sz="3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4429651" y="4229402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Tom </a:t>
            </a:r>
            <a:r>
              <a:rPr lang="en-US" b="1" dirty="0" err="1" smtClean="0">
                <a:solidFill>
                  <a:srgbClr val="FF0000"/>
                </a:solidFill>
              </a:rPr>
              <a:t>Poppendieck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Lean Software Development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8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2830</TotalTime>
  <Words>1679</Words>
  <Application>Microsoft Office PowerPoint</Application>
  <PresentationFormat>Presentación en pantalla (4:3)</PresentationFormat>
  <Paragraphs>307</Paragraphs>
  <Slides>59</Slides>
  <Notes>37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0" baseType="lpstr">
      <vt:lpstr>Tema de Office</vt:lpstr>
      <vt:lpstr>Presentación de PowerPoint</vt:lpstr>
      <vt:lpstr>TECHNICAL DEBT</vt:lpstr>
      <vt:lpstr>¿ Cómo nos sentimos acerca de la calidad de nuestro código ahora ?</vt:lpstr>
      <vt:lpstr>¿ Cómo creemos que será la calidad de nuestro código dentro de 6 meses ?</vt:lpstr>
      <vt:lpstr>Release Timeline</vt:lpstr>
      <vt:lpstr>Mediciones</vt:lpstr>
      <vt:lpstr>La Víctima</vt:lpstr>
      <vt:lpstr>Metáfora</vt:lpstr>
      <vt:lpstr>Una Definición</vt:lpstr>
      <vt:lpstr>Cómo mantener la Deuda Técnica bajo control</vt:lpstr>
      <vt:lpstr>Ejercicio Clean Code VS Dirty Code</vt:lpstr>
      <vt:lpstr>Code Smells</vt:lpstr>
      <vt:lpstr>Code Smells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Duplicated Code</vt:lpstr>
      <vt:lpstr>Switch Statements</vt:lpstr>
      <vt:lpstr>Long Parameter List</vt:lpstr>
      <vt:lpstr>Lazy Class</vt:lpstr>
      <vt:lpstr>Data Clumps</vt:lpstr>
      <vt:lpstr>Shotgun Surgery</vt:lpstr>
      <vt:lpstr>Primitive Obsession</vt:lpstr>
      <vt:lpstr>Feature Envy</vt:lpstr>
      <vt:lpstr>Divergent Change</vt:lpstr>
      <vt:lpstr>Refused Bequest</vt:lpstr>
      <vt:lpstr>Long Method</vt:lpstr>
      <vt:lpstr>Indecent Exposure</vt:lpstr>
      <vt:lpstr>Speculative Generality</vt:lpstr>
      <vt:lpstr>Dead Code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Refactoring</vt:lpstr>
      <vt:lpstr>¿Qué es Refactoring ?</vt:lpstr>
      <vt:lpstr>¿Por qué es importante? Por qué necesito arreglar algo si no está roto</vt:lpstr>
      <vt:lpstr>Beneficios del Refactoring</vt:lpstr>
      <vt:lpstr>Presentación de PowerPoint</vt:lpstr>
      <vt:lpstr>¿Cómo refactorizar?</vt:lpstr>
      <vt:lpstr>¿Cómo refactorizar?</vt:lpstr>
      <vt:lpstr>Ejercicio  Identificando Refactorings dentro del código.</vt:lpstr>
      <vt:lpstr>Presentación de PowerPoint</vt:lpstr>
      <vt:lpstr>¿Cómo refactorizar?</vt:lpstr>
      <vt:lpstr>Ejercicio  Aprender a aplicar Refactorings de Forma Manual</vt:lpstr>
      <vt:lpstr>Herramientas Refactoring</vt:lpstr>
      <vt:lpstr>Ejercicio  Aprendiendo a usar las Herramientas de Refactoring</vt:lpstr>
      <vt:lpstr>Ejercicio  Refactorizando de manera Efectiva y Eficiente.</vt:lpstr>
      <vt:lpstr>Ejercicio  Refactoring Golf</vt:lpstr>
      <vt:lpstr>Presentación de PowerPoint</vt:lpstr>
      <vt:lpstr>Refactoring Patterns</vt:lpstr>
      <vt:lpstr>Narrowed Change</vt:lpstr>
      <vt:lpstr>Parallel Change</vt:lpstr>
      <vt:lpstr>Ejercicio  Aprendiendo Refactoring Patterns</vt:lpstr>
      <vt:lpstr>Unified Methods</vt:lpstr>
      <vt:lpstr>Ejercicio  Aprendiendo Refactoring Patterns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Nuñez Salazar</dc:creator>
  <cp:lastModifiedBy>RxmnT</cp:lastModifiedBy>
  <cp:revision>117</cp:revision>
  <dcterms:created xsi:type="dcterms:W3CDTF">2013-11-18T02:24:51Z</dcterms:created>
  <dcterms:modified xsi:type="dcterms:W3CDTF">2013-11-28T09:20:05Z</dcterms:modified>
</cp:coreProperties>
</file>